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Georgia" panose="02040502050405020303" pitchFamily="18" charset="0"/>
      <p:regular r:id="rId24"/>
      <p:bold r:id="rId25"/>
      <p:italic r:id="rId26"/>
      <p:boldItalic r:id="rId27"/>
    </p:embeddedFont>
    <p:embeddedFont>
      <p:font typeface="Lobster"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593b5f587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593b5f58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593b5f587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593b5f587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593b5f587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593b5f587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593b5f58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593b5f58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593b5f58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593b5f58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593b5f587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593b5f58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593b5f587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0593b5f587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593b5f587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593b5f587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0593b5f58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0593b5f58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593b5f587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593b5f587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593b5f58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593b5f58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593b5f587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593b5f587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593b5f587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593b5f58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593b5f58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593b5f5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0593b5f58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0593b5f58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593b5f58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593b5f58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593b5f587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593b5f587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593b5f587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593b5f5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593b5f587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593b5f587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593b5f587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593b5f58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uciml/breast-cancer-wisconsin-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uciml/breast-cancer-wisconsin-data"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78675" y="375050"/>
            <a:ext cx="2904000" cy="2304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latin typeface="Lobster"/>
                <a:ea typeface="Lobster"/>
                <a:cs typeface="Lobster"/>
                <a:sym typeface="Lobster"/>
              </a:rPr>
              <a:t>Detecting Breast </a:t>
            </a:r>
            <a:endParaRPr>
              <a:latin typeface="Lobster"/>
              <a:ea typeface="Lobster"/>
              <a:cs typeface="Lobster"/>
              <a:sym typeface="Lobster"/>
            </a:endParaRPr>
          </a:p>
          <a:p>
            <a:pPr marL="0" lvl="0" indent="0" algn="ctr" rtl="0">
              <a:spcBef>
                <a:spcPts val="0"/>
              </a:spcBef>
              <a:spcAft>
                <a:spcPts val="0"/>
              </a:spcAft>
              <a:buNone/>
            </a:pPr>
            <a:r>
              <a:rPr lang="en-GB">
                <a:latin typeface="Lobster"/>
                <a:ea typeface="Lobster"/>
                <a:cs typeface="Lobster"/>
                <a:sym typeface="Lobster"/>
              </a:rPr>
              <a:t>Cancer</a:t>
            </a:r>
            <a:endParaRPr>
              <a:latin typeface="Lobster"/>
              <a:ea typeface="Lobster"/>
              <a:cs typeface="Lobster"/>
              <a:sym typeface="Lobster"/>
            </a:endParaRPr>
          </a:p>
        </p:txBody>
      </p:sp>
      <p:sp>
        <p:nvSpPr>
          <p:cNvPr id="55" name="Google Shape;55;p13"/>
          <p:cNvSpPr txBox="1">
            <a:spLocks noGrp="1"/>
          </p:cNvSpPr>
          <p:nvPr>
            <p:ph type="subTitle" idx="1"/>
          </p:nvPr>
        </p:nvSpPr>
        <p:spPr>
          <a:xfrm>
            <a:off x="664925" y="2834125"/>
            <a:ext cx="3331500" cy="18378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None/>
            </a:pPr>
            <a:r>
              <a:rPr lang="en-GB" sz="2400">
                <a:latin typeface="Georgia"/>
                <a:ea typeface="Georgia"/>
                <a:cs typeface="Georgia"/>
                <a:sym typeface="Georgia"/>
              </a:rPr>
              <a:t>A project by :</a:t>
            </a:r>
            <a:endParaRPr sz="2400">
              <a:latin typeface="Georgia"/>
              <a:ea typeface="Georgia"/>
              <a:cs typeface="Georgia"/>
              <a:sym typeface="Georgia"/>
            </a:endParaRPr>
          </a:p>
          <a:p>
            <a:pPr marL="0" lvl="0" indent="0" algn="ctr" rtl="0">
              <a:lnSpc>
                <a:spcPct val="80000"/>
              </a:lnSpc>
              <a:spcBef>
                <a:spcPts val="0"/>
              </a:spcBef>
              <a:spcAft>
                <a:spcPts val="0"/>
              </a:spcAft>
              <a:buNone/>
            </a:pPr>
            <a:endParaRPr sz="2400">
              <a:latin typeface="Georgia"/>
              <a:ea typeface="Georgia"/>
              <a:cs typeface="Georgia"/>
              <a:sym typeface="Georgia"/>
            </a:endParaRPr>
          </a:p>
          <a:p>
            <a:pPr marL="0" lvl="0" indent="0" algn="ctr" rtl="0">
              <a:lnSpc>
                <a:spcPct val="80000"/>
              </a:lnSpc>
              <a:spcBef>
                <a:spcPts val="0"/>
              </a:spcBef>
              <a:spcAft>
                <a:spcPts val="0"/>
              </a:spcAft>
              <a:buNone/>
            </a:pPr>
            <a:r>
              <a:rPr lang="en-GB" sz="2400">
                <a:latin typeface="Georgia"/>
                <a:ea typeface="Georgia"/>
                <a:cs typeface="Georgia"/>
                <a:sym typeface="Georgia"/>
              </a:rPr>
              <a:t>Mini Yadav</a:t>
            </a:r>
            <a:endParaRPr sz="2400">
              <a:latin typeface="Georgia"/>
              <a:ea typeface="Georgia"/>
              <a:cs typeface="Georgia"/>
              <a:sym typeface="Georgia"/>
            </a:endParaRPr>
          </a:p>
          <a:p>
            <a:pPr marL="0" lvl="0" indent="0" algn="ctr" rtl="0">
              <a:lnSpc>
                <a:spcPct val="80000"/>
              </a:lnSpc>
              <a:spcBef>
                <a:spcPts val="0"/>
              </a:spcBef>
              <a:spcAft>
                <a:spcPts val="0"/>
              </a:spcAft>
              <a:buNone/>
            </a:pPr>
            <a:r>
              <a:rPr lang="en-GB" sz="2400">
                <a:latin typeface="Georgia"/>
                <a:ea typeface="Georgia"/>
                <a:cs typeface="Georgia"/>
                <a:sym typeface="Georgia"/>
              </a:rPr>
              <a:t>Belinda Achuo</a:t>
            </a:r>
            <a:endParaRPr sz="2400">
              <a:latin typeface="Georgia"/>
              <a:ea typeface="Georgia"/>
              <a:cs typeface="Georgia"/>
              <a:sym typeface="Georgia"/>
            </a:endParaRPr>
          </a:p>
          <a:p>
            <a:pPr marL="0" lvl="0" indent="0" algn="ctr" rtl="0">
              <a:lnSpc>
                <a:spcPct val="80000"/>
              </a:lnSpc>
              <a:spcBef>
                <a:spcPts val="0"/>
              </a:spcBef>
              <a:spcAft>
                <a:spcPts val="0"/>
              </a:spcAft>
              <a:buNone/>
            </a:pPr>
            <a:r>
              <a:rPr lang="en-GB" sz="2400">
                <a:latin typeface="Georgia"/>
                <a:ea typeface="Georgia"/>
                <a:cs typeface="Georgia"/>
                <a:sym typeface="Georgia"/>
              </a:rPr>
              <a:t>Elena Dragomir</a:t>
            </a:r>
            <a:endParaRPr sz="2400">
              <a:latin typeface="Georgia"/>
              <a:ea typeface="Georgia"/>
              <a:cs typeface="Georgia"/>
              <a:sym typeface="Georgia"/>
            </a:endParaRPr>
          </a:p>
        </p:txBody>
      </p:sp>
      <p:pic>
        <p:nvPicPr>
          <p:cNvPr id="56" name="Google Shape;56;p13"/>
          <p:cNvPicPr preferRelativeResize="0"/>
          <p:nvPr/>
        </p:nvPicPr>
        <p:blipFill>
          <a:blip r:embed="rId3">
            <a:alphaModFix/>
          </a:blip>
          <a:stretch>
            <a:fillRect/>
          </a:stretch>
        </p:blipFill>
        <p:spPr>
          <a:xfrm>
            <a:off x="4137275" y="967175"/>
            <a:ext cx="4434048" cy="2994849"/>
          </a:xfrm>
          <a:prstGeom prst="rect">
            <a:avLst/>
          </a:prstGeom>
          <a:noFill/>
          <a:ln>
            <a:noFill/>
          </a:ln>
          <a:effectLst>
            <a:outerShdw blurRad="228600" dist="285750" dir="2400000" algn="bl" rotWithShape="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00" y="445025"/>
            <a:ext cx="831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Data Pre-processing </a:t>
            </a:r>
            <a:endParaRPr>
              <a:latin typeface="Lobster"/>
              <a:ea typeface="Lobster"/>
              <a:cs typeface="Lobster"/>
              <a:sym typeface="Lobster"/>
            </a:endParaRPr>
          </a:p>
          <a:p>
            <a:pPr marL="457200" lvl="0" indent="-388620" algn="l" rtl="0">
              <a:spcBef>
                <a:spcPts val="0"/>
              </a:spcBef>
              <a:spcAft>
                <a:spcPts val="0"/>
              </a:spcAft>
              <a:buSzPct val="100000"/>
              <a:buFont typeface="Lobster"/>
              <a:buChar char="-"/>
            </a:pPr>
            <a:r>
              <a:rPr lang="en-GB" i="1">
                <a:latin typeface="Lobster"/>
                <a:ea typeface="Lobster"/>
                <a:cs typeface="Lobster"/>
                <a:sym typeface="Lobster"/>
              </a:rPr>
              <a:t>Heatmap</a:t>
            </a:r>
            <a:endParaRPr i="1">
              <a:latin typeface="Lobster"/>
              <a:ea typeface="Lobster"/>
              <a:cs typeface="Lobster"/>
              <a:sym typeface="Lobster"/>
            </a:endParaRPr>
          </a:p>
        </p:txBody>
      </p:sp>
      <p:sp>
        <p:nvSpPr>
          <p:cNvPr id="129" name="Google Shape;129;p22"/>
          <p:cNvSpPr txBox="1">
            <a:spLocks noGrp="1"/>
          </p:cNvSpPr>
          <p:nvPr>
            <p:ph type="body" idx="1"/>
          </p:nvPr>
        </p:nvSpPr>
        <p:spPr>
          <a:xfrm>
            <a:off x="311700" y="1736025"/>
            <a:ext cx="2376000" cy="3087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GB" sz="1100">
                <a:latin typeface="Georgia"/>
                <a:ea typeface="Georgia"/>
                <a:cs typeface="Georgia"/>
                <a:sym typeface="Georgia"/>
              </a:rPr>
              <a:t>To summarize data, we have also created a table showing correlation coefficients between variables each cell in the table showing the correlation between two variables . </a:t>
            </a:r>
            <a:endParaRPr sz="1100">
              <a:latin typeface="Georgia"/>
              <a:ea typeface="Georgia"/>
              <a:cs typeface="Georgia"/>
              <a:sym typeface="Georgia"/>
            </a:endParaRPr>
          </a:p>
          <a:p>
            <a:pPr marL="0" lvl="0" indent="0" algn="just" rtl="0">
              <a:spcBef>
                <a:spcPts val="1200"/>
              </a:spcBef>
              <a:spcAft>
                <a:spcPts val="0"/>
              </a:spcAft>
              <a:buNone/>
            </a:pPr>
            <a:r>
              <a:rPr lang="en-GB" sz="1100">
                <a:latin typeface="Georgia"/>
                <a:ea typeface="Georgia"/>
                <a:cs typeface="Georgia"/>
                <a:sym typeface="Georgia"/>
              </a:rPr>
              <a:t>As the Correlation Matrix was difficult to read, we have created the following </a:t>
            </a:r>
            <a:r>
              <a:rPr lang="en-GB" sz="1100" b="1">
                <a:latin typeface="Georgia"/>
                <a:ea typeface="Georgia"/>
                <a:cs typeface="Georgia"/>
                <a:sym typeface="Georgia"/>
              </a:rPr>
              <a:t>heatmap</a:t>
            </a:r>
            <a:r>
              <a:rPr lang="en-GB" sz="1100">
                <a:latin typeface="Georgia"/>
                <a:ea typeface="Georgia"/>
                <a:cs typeface="Georgia"/>
                <a:sym typeface="Georgia"/>
              </a:rPr>
              <a:t>:</a:t>
            </a:r>
            <a:endParaRPr sz="1100">
              <a:latin typeface="Georgia"/>
              <a:ea typeface="Georgia"/>
              <a:cs typeface="Georgia"/>
              <a:sym typeface="Georgia"/>
            </a:endParaRPr>
          </a:p>
          <a:p>
            <a:pPr marL="0" lvl="0" indent="0" algn="just" rtl="0">
              <a:spcBef>
                <a:spcPts val="1200"/>
              </a:spcBef>
              <a:spcAft>
                <a:spcPts val="1200"/>
              </a:spcAft>
              <a:buNone/>
            </a:pPr>
            <a:endParaRPr sz="1100">
              <a:latin typeface="Georgia"/>
              <a:ea typeface="Georgia"/>
              <a:cs typeface="Georgia"/>
              <a:sym typeface="Georgia"/>
            </a:endParaRPr>
          </a:p>
        </p:txBody>
      </p:sp>
      <p:pic>
        <p:nvPicPr>
          <p:cNvPr id="130" name="Google Shape;130;p22"/>
          <p:cNvPicPr preferRelativeResize="0"/>
          <p:nvPr/>
        </p:nvPicPr>
        <p:blipFill>
          <a:blip r:embed="rId3">
            <a:alphaModFix/>
          </a:blip>
          <a:stretch>
            <a:fillRect/>
          </a:stretch>
        </p:blipFill>
        <p:spPr>
          <a:xfrm>
            <a:off x="3074925" y="226100"/>
            <a:ext cx="5817499" cy="4596924"/>
          </a:xfrm>
          <a:prstGeom prst="rect">
            <a:avLst/>
          </a:prstGeom>
          <a:noFill/>
          <a:ln>
            <a:noFill/>
          </a:ln>
        </p:spPr>
      </p:pic>
      <p:sp>
        <p:nvSpPr>
          <p:cNvPr id="131" name="Google Shape;131;p22"/>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Belinda</a:t>
            </a:r>
            <a:endParaRPr sz="1920">
              <a:latin typeface="Lobster"/>
              <a:ea typeface="Lobster"/>
              <a:cs typeface="Lobster"/>
              <a:sym typeface="Lobs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445025"/>
            <a:ext cx="831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Data Pre-processing - </a:t>
            </a:r>
            <a:r>
              <a:rPr lang="en-GB" i="1">
                <a:latin typeface="Lobster"/>
                <a:ea typeface="Lobster"/>
                <a:cs typeface="Lobster"/>
                <a:sym typeface="Lobster"/>
              </a:rPr>
              <a:t>Splitting the dataset train and test set</a:t>
            </a:r>
            <a:endParaRPr i="1">
              <a:latin typeface="Lobster"/>
              <a:ea typeface="Lobster"/>
              <a:cs typeface="Lobster"/>
              <a:sym typeface="Lobster"/>
            </a:endParaRPr>
          </a:p>
        </p:txBody>
      </p:sp>
      <p:sp>
        <p:nvSpPr>
          <p:cNvPr id="137" name="Google Shape;137;p23"/>
          <p:cNvSpPr txBox="1">
            <a:spLocks noGrp="1"/>
          </p:cNvSpPr>
          <p:nvPr>
            <p:ph type="body" idx="1"/>
          </p:nvPr>
        </p:nvSpPr>
        <p:spPr>
          <a:xfrm>
            <a:off x="363400" y="1143150"/>
            <a:ext cx="3596700" cy="8601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0"/>
              </a:spcAft>
              <a:buSzPts val="852"/>
              <a:buNone/>
            </a:pPr>
            <a:r>
              <a:rPr lang="en-GB" sz="952">
                <a:latin typeface="Georgia"/>
                <a:ea typeface="Georgia"/>
                <a:cs typeface="Georgia"/>
                <a:sym typeface="Georgia"/>
              </a:rPr>
              <a:t>We used the train-test split procedure to estimate the performance of machine learning algorithms when they are used to make predictions on data not used to train the model.</a:t>
            </a:r>
            <a:endParaRPr sz="952">
              <a:latin typeface="Georgia"/>
              <a:ea typeface="Georgia"/>
              <a:cs typeface="Georgia"/>
              <a:sym typeface="Georgia"/>
            </a:endParaRPr>
          </a:p>
          <a:p>
            <a:pPr marL="0" lvl="0" indent="0" algn="just" rtl="0">
              <a:lnSpc>
                <a:spcPct val="95000"/>
              </a:lnSpc>
              <a:spcBef>
                <a:spcPts val="1200"/>
              </a:spcBef>
              <a:spcAft>
                <a:spcPts val="1200"/>
              </a:spcAft>
              <a:buSzPts val="852"/>
              <a:buNone/>
            </a:pPr>
            <a:r>
              <a:rPr lang="en-GB" sz="952">
                <a:latin typeface="Georgia"/>
                <a:ea typeface="Georgia"/>
                <a:cs typeface="Georgia"/>
                <a:sym typeface="Georgia"/>
              </a:rPr>
              <a:t>There are a total of 569 rows / entries</a:t>
            </a:r>
            <a:endParaRPr sz="952">
              <a:latin typeface="Georgia"/>
              <a:ea typeface="Georgia"/>
              <a:cs typeface="Georgia"/>
              <a:sym typeface="Georgia"/>
            </a:endParaRPr>
          </a:p>
        </p:txBody>
      </p:sp>
      <p:pic>
        <p:nvPicPr>
          <p:cNvPr id="138" name="Google Shape;138;p23"/>
          <p:cNvPicPr preferRelativeResize="0"/>
          <p:nvPr/>
        </p:nvPicPr>
        <p:blipFill>
          <a:blip r:embed="rId3">
            <a:alphaModFix/>
          </a:blip>
          <a:stretch>
            <a:fillRect/>
          </a:stretch>
        </p:blipFill>
        <p:spPr>
          <a:xfrm>
            <a:off x="412950" y="2284250"/>
            <a:ext cx="4159049" cy="1694206"/>
          </a:xfrm>
          <a:prstGeom prst="rect">
            <a:avLst/>
          </a:prstGeom>
          <a:noFill/>
          <a:ln>
            <a:noFill/>
          </a:ln>
        </p:spPr>
      </p:pic>
      <p:sp>
        <p:nvSpPr>
          <p:cNvPr id="139" name="Google Shape;139;p23"/>
          <p:cNvSpPr txBox="1">
            <a:spLocks noGrp="1"/>
          </p:cNvSpPr>
          <p:nvPr>
            <p:ph type="body" idx="1"/>
          </p:nvPr>
        </p:nvSpPr>
        <p:spPr>
          <a:xfrm>
            <a:off x="4839325" y="1143150"/>
            <a:ext cx="3596700" cy="860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SzPts val="1018"/>
              <a:buNone/>
            </a:pPr>
            <a:r>
              <a:rPr lang="en-GB" sz="950">
                <a:latin typeface="Georgia"/>
                <a:ea typeface="Georgia"/>
                <a:cs typeface="Georgia"/>
                <a:sym typeface="Georgia"/>
              </a:rPr>
              <a:t>To split the dataset we will used a class from </a:t>
            </a:r>
            <a:r>
              <a:rPr lang="en-GB" sz="950" b="1">
                <a:latin typeface="Georgia"/>
                <a:ea typeface="Georgia"/>
                <a:cs typeface="Georgia"/>
                <a:sym typeface="Georgia"/>
              </a:rPr>
              <a:t>sklearn library </a:t>
            </a:r>
            <a:endParaRPr sz="950" b="1">
              <a:latin typeface="Georgia"/>
              <a:ea typeface="Georgia"/>
              <a:cs typeface="Georgia"/>
              <a:sym typeface="Georgia"/>
            </a:endParaRPr>
          </a:p>
          <a:p>
            <a:pPr marL="0" lvl="0" indent="0" algn="just" rtl="0">
              <a:spcBef>
                <a:spcPts val="1200"/>
              </a:spcBef>
              <a:spcAft>
                <a:spcPts val="1200"/>
              </a:spcAft>
              <a:buSzPts val="1018"/>
              <a:buNone/>
            </a:pPr>
            <a:r>
              <a:rPr lang="en-GB" sz="950">
                <a:latin typeface="Georgia"/>
                <a:ea typeface="Georgia"/>
                <a:cs typeface="Georgia"/>
                <a:sym typeface="Georgia"/>
              </a:rPr>
              <a:t>We used an 80%/20% split, with 455 observation used for training and 114 observations used for testing.</a:t>
            </a:r>
            <a:endParaRPr sz="950">
              <a:latin typeface="Georgia"/>
              <a:ea typeface="Georgia"/>
              <a:cs typeface="Georgia"/>
              <a:sym typeface="Georgia"/>
            </a:endParaRPr>
          </a:p>
        </p:txBody>
      </p:sp>
      <p:pic>
        <p:nvPicPr>
          <p:cNvPr id="140" name="Google Shape;140;p23"/>
          <p:cNvPicPr preferRelativeResize="0"/>
          <p:nvPr/>
        </p:nvPicPr>
        <p:blipFill>
          <a:blip r:embed="rId4">
            <a:alphaModFix/>
          </a:blip>
          <a:stretch>
            <a:fillRect/>
          </a:stretch>
        </p:blipFill>
        <p:spPr>
          <a:xfrm>
            <a:off x="4729050" y="2003250"/>
            <a:ext cx="4051974" cy="3009800"/>
          </a:xfrm>
          <a:prstGeom prst="rect">
            <a:avLst/>
          </a:prstGeom>
          <a:noFill/>
          <a:ln>
            <a:noFill/>
          </a:ln>
        </p:spPr>
      </p:pic>
      <p:sp>
        <p:nvSpPr>
          <p:cNvPr id="141" name="Google Shape;141;p23"/>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Mini</a:t>
            </a:r>
            <a:endParaRPr sz="1920">
              <a:latin typeface="Lobster"/>
              <a:ea typeface="Lobster"/>
              <a:cs typeface="Lobster"/>
              <a:sym typeface="Lobs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11700" y="445025"/>
            <a:ext cx="831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Data Pre-processing - </a:t>
            </a:r>
            <a:r>
              <a:rPr lang="en-GB" i="1">
                <a:latin typeface="Lobster"/>
                <a:ea typeface="Lobster"/>
                <a:cs typeface="Lobster"/>
                <a:sym typeface="Lobster"/>
              </a:rPr>
              <a:t>Feature scaling</a:t>
            </a:r>
            <a:endParaRPr i="1">
              <a:latin typeface="Lobster"/>
              <a:ea typeface="Lobster"/>
              <a:cs typeface="Lobster"/>
              <a:sym typeface="Lobster"/>
            </a:endParaRPr>
          </a:p>
        </p:txBody>
      </p:sp>
      <p:sp>
        <p:nvSpPr>
          <p:cNvPr id="147" name="Google Shape;147;p24"/>
          <p:cNvSpPr txBox="1">
            <a:spLocks noGrp="1"/>
          </p:cNvSpPr>
          <p:nvPr>
            <p:ph type="body" idx="1"/>
          </p:nvPr>
        </p:nvSpPr>
        <p:spPr>
          <a:xfrm>
            <a:off x="422275" y="1678061"/>
            <a:ext cx="3596700" cy="25551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0"/>
              </a:spcAft>
              <a:buSzPts val="852"/>
              <a:buNone/>
            </a:pPr>
            <a:r>
              <a:rPr lang="en-GB" sz="1152">
                <a:latin typeface="Georgia"/>
                <a:ea typeface="Georgia"/>
                <a:cs typeface="Georgia"/>
                <a:sym typeface="Georgia"/>
              </a:rPr>
              <a:t>As seen before, our data has negative values. As such, we had to standardize the data and arrange it in a standard normal distribution.</a:t>
            </a:r>
            <a:endParaRPr sz="1152">
              <a:latin typeface="Georgia"/>
              <a:ea typeface="Georgia"/>
              <a:cs typeface="Georgia"/>
              <a:sym typeface="Georgia"/>
            </a:endParaRPr>
          </a:p>
          <a:p>
            <a:pPr marL="0" lvl="0" indent="0" algn="just" rtl="0">
              <a:lnSpc>
                <a:spcPct val="95000"/>
              </a:lnSpc>
              <a:spcBef>
                <a:spcPts val="1200"/>
              </a:spcBef>
              <a:spcAft>
                <a:spcPts val="0"/>
              </a:spcAft>
              <a:buSzPts val="852"/>
              <a:buNone/>
            </a:pPr>
            <a:r>
              <a:rPr lang="en-GB" sz="1152">
                <a:latin typeface="Georgia"/>
                <a:ea typeface="Georgia"/>
                <a:cs typeface="Georgia"/>
                <a:sym typeface="Georgia"/>
              </a:rPr>
              <a:t>Standardization of a dataset is a common requirement for many machine learning estimators: they may behave badly if the individual features do not more or less look like standard normally distributed data</a:t>
            </a:r>
            <a:endParaRPr sz="1152">
              <a:latin typeface="Georgia"/>
              <a:ea typeface="Georgia"/>
              <a:cs typeface="Georgia"/>
              <a:sym typeface="Georgia"/>
            </a:endParaRPr>
          </a:p>
          <a:p>
            <a:pPr marL="0" lvl="0" indent="0" algn="just" rtl="0">
              <a:lnSpc>
                <a:spcPct val="95000"/>
              </a:lnSpc>
              <a:spcBef>
                <a:spcPts val="1200"/>
              </a:spcBef>
              <a:spcAft>
                <a:spcPts val="1200"/>
              </a:spcAft>
              <a:buSzPts val="852"/>
              <a:buNone/>
            </a:pPr>
            <a:r>
              <a:rPr lang="en-GB" sz="1152">
                <a:latin typeface="Georgia"/>
                <a:ea typeface="Georgia"/>
                <a:cs typeface="Georgia"/>
                <a:sym typeface="Georgia"/>
              </a:rPr>
              <a:t>By using the standard scaler we are calculating the mean and the standard deviation for the training set and just scaling the test set </a:t>
            </a:r>
            <a:r>
              <a:rPr lang="en-GB" sz="1152" u="sng">
                <a:latin typeface="Georgia"/>
                <a:ea typeface="Georgia"/>
                <a:cs typeface="Georgia"/>
                <a:sym typeface="Georgia"/>
              </a:rPr>
              <a:t>to avoid the overfitting</a:t>
            </a:r>
            <a:r>
              <a:rPr lang="en-GB" sz="1152">
                <a:latin typeface="Georgia"/>
                <a:ea typeface="Georgia"/>
                <a:cs typeface="Georgia"/>
                <a:sym typeface="Georgia"/>
              </a:rPr>
              <a:t>.</a:t>
            </a:r>
            <a:endParaRPr sz="1152">
              <a:latin typeface="Georgia"/>
              <a:ea typeface="Georgia"/>
              <a:cs typeface="Georgia"/>
              <a:sym typeface="Georgia"/>
            </a:endParaRPr>
          </a:p>
        </p:txBody>
      </p:sp>
      <p:pic>
        <p:nvPicPr>
          <p:cNvPr id="148" name="Google Shape;148;p24"/>
          <p:cNvPicPr preferRelativeResize="0"/>
          <p:nvPr/>
        </p:nvPicPr>
        <p:blipFill>
          <a:blip r:embed="rId3">
            <a:alphaModFix/>
          </a:blip>
          <a:stretch>
            <a:fillRect/>
          </a:stretch>
        </p:blipFill>
        <p:spPr>
          <a:xfrm>
            <a:off x="4162050" y="1170125"/>
            <a:ext cx="4829551" cy="3570971"/>
          </a:xfrm>
          <a:prstGeom prst="rect">
            <a:avLst/>
          </a:prstGeom>
          <a:noFill/>
          <a:ln>
            <a:noFill/>
          </a:ln>
        </p:spPr>
      </p:pic>
      <p:sp>
        <p:nvSpPr>
          <p:cNvPr id="149" name="Google Shape;149;p24"/>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Mini</a:t>
            </a:r>
            <a:endParaRPr sz="1920">
              <a:latin typeface="Lobster"/>
              <a:ea typeface="Lobster"/>
              <a:cs typeface="Lobster"/>
              <a:sym typeface="Lobs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Building the Model</a:t>
            </a:r>
            <a:endParaRPr>
              <a:latin typeface="Lobster"/>
              <a:ea typeface="Lobster"/>
              <a:cs typeface="Lobster"/>
              <a:sym typeface="Lobster"/>
            </a:endParaRPr>
          </a:p>
        </p:txBody>
      </p:sp>
      <p:sp>
        <p:nvSpPr>
          <p:cNvPr id="155" name="Google Shape;155;p25"/>
          <p:cNvSpPr txBox="1">
            <a:spLocks noGrp="1"/>
          </p:cNvSpPr>
          <p:nvPr>
            <p:ph type="body" idx="1"/>
          </p:nvPr>
        </p:nvSpPr>
        <p:spPr>
          <a:xfrm>
            <a:off x="311700" y="1152475"/>
            <a:ext cx="7971900" cy="363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Georgia"/>
                <a:ea typeface="Georgia"/>
                <a:cs typeface="Georgia"/>
                <a:sym typeface="Georgia"/>
              </a:rPr>
              <a:t>For this project we have applied three different classification machine learning models:</a:t>
            </a:r>
            <a:endParaRPr>
              <a:latin typeface="Georgia"/>
              <a:ea typeface="Georgia"/>
              <a:cs typeface="Georgia"/>
              <a:sym typeface="Georgia"/>
            </a:endParaRPr>
          </a:p>
          <a:p>
            <a:pPr marL="457200" lvl="0" indent="0" algn="l" rtl="0">
              <a:spcBef>
                <a:spcPts val="1200"/>
              </a:spcBef>
              <a:spcAft>
                <a:spcPts val="0"/>
              </a:spcAft>
              <a:buNone/>
            </a:pPr>
            <a:endParaRPr>
              <a:latin typeface="Georgia"/>
              <a:ea typeface="Georgia"/>
              <a:cs typeface="Georgia"/>
              <a:sym typeface="Georgia"/>
            </a:endParaRPr>
          </a:p>
          <a:p>
            <a:pPr marL="457200" lvl="0" indent="0" algn="l" rtl="0">
              <a:spcBef>
                <a:spcPts val="1200"/>
              </a:spcBef>
              <a:spcAft>
                <a:spcPts val="0"/>
              </a:spcAft>
              <a:buNone/>
            </a:pPr>
            <a:endParaRPr>
              <a:latin typeface="Georgia"/>
              <a:ea typeface="Georgia"/>
              <a:cs typeface="Georgia"/>
              <a:sym typeface="Georgia"/>
            </a:endParaRPr>
          </a:p>
          <a:p>
            <a:pPr marL="0" lvl="0" indent="0" algn="l" rtl="0">
              <a:spcBef>
                <a:spcPts val="1200"/>
              </a:spcBef>
              <a:spcAft>
                <a:spcPts val="0"/>
              </a:spcAft>
              <a:buNone/>
            </a:pPr>
            <a:endParaRPr>
              <a:latin typeface="Georgia"/>
              <a:ea typeface="Georgia"/>
              <a:cs typeface="Georgia"/>
              <a:sym typeface="Georgia"/>
            </a:endParaRPr>
          </a:p>
          <a:p>
            <a:pPr marL="457200" lvl="0" indent="0" algn="l" rtl="0">
              <a:spcBef>
                <a:spcPts val="1200"/>
              </a:spcBef>
              <a:spcAft>
                <a:spcPts val="0"/>
              </a:spcAft>
              <a:buNone/>
            </a:pPr>
            <a:endParaRPr>
              <a:latin typeface="Georgia"/>
              <a:ea typeface="Georgia"/>
              <a:cs typeface="Georgia"/>
              <a:sym typeface="Georgia"/>
            </a:endParaRPr>
          </a:p>
          <a:p>
            <a:pPr marL="0" lvl="0" indent="0" algn="l" rtl="0">
              <a:spcBef>
                <a:spcPts val="1200"/>
              </a:spcBef>
              <a:spcAft>
                <a:spcPts val="0"/>
              </a:spcAft>
              <a:buNone/>
            </a:pPr>
            <a:endParaRPr>
              <a:latin typeface="Georgia"/>
              <a:ea typeface="Georgia"/>
              <a:cs typeface="Georgia"/>
              <a:sym typeface="Georgia"/>
            </a:endParaRPr>
          </a:p>
          <a:p>
            <a:pPr marL="0" lvl="0" indent="0" algn="l" rtl="0">
              <a:spcBef>
                <a:spcPts val="1200"/>
              </a:spcBef>
              <a:spcAft>
                <a:spcPts val="1200"/>
              </a:spcAft>
              <a:buNone/>
            </a:pPr>
            <a:r>
              <a:rPr lang="en-GB">
                <a:latin typeface="Georgia"/>
                <a:ea typeface="Georgia"/>
                <a:cs typeface="Georgia"/>
                <a:sym typeface="Georgia"/>
              </a:rPr>
              <a:t>After analyzing which model performs better we finalized the model.</a:t>
            </a:r>
            <a:endParaRPr>
              <a:latin typeface="Georgia"/>
              <a:ea typeface="Georgia"/>
              <a:cs typeface="Georgia"/>
              <a:sym typeface="Georgia"/>
            </a:endParaRPr>
          </a:p>
        </p:txBody>
      </p:sp>
      <p:sp>
        <p:nvSpPr>
          <p:cNvPr id="156" name="Google Shape;156;p25"/>
          <p:cNvSpPr txBox="1">
            <a:spLocks noGrp="1"/>
          </p:cNvSpPr>
          <p:nvPr>
            <p:ph type="body" idx="1"/>
          </p:nvPr>
        </p:nvSpPr>
        <p:spPr>
          <a:xfrm>
            <a:off x="382050" y="2011000"/>
            <a:ext cx="2463300" cy="12333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a:latin typeface="Georgia"/>
                <a:ea typeface="Georgia"/>
                <a:cs typeface="Georgia"/>
                <a:sym typeface="Georgia"/>
              </a:rPr>
              <a:t>Logistic Regression</a:t>
            </a:r>
            <a:endParaRPr>
              <a:latin typeface="Georgia"/>
              <a:ea typeface="Georgia"/>
              <a:cs typeface="Georgia"/>
              <a:sym typeface="Georgia"/>
            </a:endParaRPr>
          </a:p>
        </p:txBody>
      </p:sp>
      <p:sp>
        <p:nvSpPr>
          <p:cNvPr id="157" name="Google Shape;157;p25"/>
          <p:cNvSpPr txBox="1">
            <a:spLocks noGrp="1"/>
          </p:cNvSpPr>
          <p:nvPr>
            <p:ph type="body" idx="1"/>
          </p:nvPr>
        </p:nvSpPr>
        <p:spPr>
          <a:xfrm>
            <a:off x="3208350" y="2011000"/>
            <a:ext cx="2463300" cy="12333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a:latin typeface="Georgia"/>
                <a:ea typeface="Georgia"/>
                <a:cs typeface="Georgia"/>
                <a:sym typeface="Georgia"/>
              </a:rPr>
              <a:t>Random Forest</a:t>
            </a:r>
            <a:endParaRPr>
              <a:latin typeface="Georgia"/>
              <a:ea typeface="Georgia"/>
              <a:cs typeface="Georgia"/>
              <a:sym typeface="Georgia"/>
            </a:endParaRPr>
          </a:p>
        </p:txBody>
      </p:sp>
      <p:sp>
        <p:nvSpPr>
          <p:cNvPr id="158" name="Google Shape;158;p25"/>
          <p:cNvSpPr txBox="1">
            <a:spLocks noGrp="1"/>
          </p:cNvSpPr>
          <p:nvPr>
            <p:ph type="body" idx="1"/>
          </p:nvPr>
        </p:nvSpPr>
        <p:spPr>
          <a:xfrm>
            <a:off x="5960800" y="2011000"/>
            <a:ext cx="2463300" cy="12333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a:latin typeface="Georgia"/>
                <a:ea typeface="Georgia"/>
                <a:cs typeface="Georgia"/>
                <a:sym typeface="Georgia"/>
              </a:rPr>
              <a:t>AdaBoost </a:t>
            </a:r>
            <a:endParaRPr>
              <a:latin typeface="Georgia"/>
              <a:ea typeface="Georgia"/>
              <a:cs typeface="Georgia"/>
              <a:sym typeface="Georgia"/>
            </a:endParaRPr>
          </a:p>
        </p:txBody>
      </p:sp>
      <p:pic>
        <p:nvPicPr>
          <p:cNvPr id="159" name="Google Shape;159;p25"/>
          <p:cNvPicPr preferRelativeResize="0"/>
          <p:nvPr/>
        </p:nvPicPr>
        <p:blipFill>
          <a:blip r:embed="rId3">
            <a:alphaModFix/>
          </a:blip>
          <a:stretch>
            <a:fillRect/>
          </a:stretch>
        </p:blipFill>
        <p:spPr>
          <a:xfrm>
            <a:off x="311700" y="2623925"/>
            <a:ext cx="2607507" cy="1294725"/>
          </a:xfrm>
          <a:prstGeom prst="rect">
            <a:avLst/>
          </a:prstGeom>
          <a:noFill/>
          <a:ln>
            <a:noFill/>
          </a:ln>
        </p:spPr>
      </p:pic>
      <p:pic>
        <p:nvPicPr>
          <p:cNvPr id="160" name="Google Shape;160;p25"/>
          <p:cNvPicPr preferRelativeResize="0"/>
          <p:nvPr/>
        </p:nvPicPr>
        <p:blipFill>
          <a:blip r:embed="rId4">
            <a:alphaModFix/>
          </a:blip>
          <a:stretch>
            <a:fillRect/>
          </a:stretch>
        </p:blipFill>
        <p:spPr>
          <a:xfrm>
            <a:off x="3469100" y="2623925"/>
            <a:ext cx="2185800" cy="1294723"/>
          </a:xfrm>
          <a:prstGeom prst="rect">
            <a:avLst/>
          </a:prstGeom>
          <a:noFill/>
          <a:ln>
            <a:noFill/>
          </a:ln>
        </p:spPr>
      </p:pic>
      <p:pic>
        <p:nvPicPr>
          <p:cNvPr id="161" name="Google Shape;161;p25"/>
          <p:cNvPicPr preferRelativeResize="0"/>
          <p:nvPr/>
        </p:nvPicPr>
        <p:blipFill>
          <a:blip r:embed="rId5">
            <a:alphaModFix/>
          </a:blip>
          <a:stretch>
            <a:fillRect/>
          </a:stretch>
        </p:blipFill>
        <p:spPr>
          <a:xfrm>
            <a:off x="6204788" y="2623924"/>
            <a:ext cx="1975327" cy="1294725"/>
          </a:xfrm>
          <a:prstGeom prst="rect">
            <a:avLst/>
          </a:prstGeom>
          <a:noFill/>
          <a:ln>
            <a:noFill/>
          </a:ln>
        </p:spPr>
      </p:pic>
      <p:sp>
        <p:nvSpPr>
          <p:cNvPr id="162" name="Google Shape;162;p25"/>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Mini</a:t>
            </a:r>
            <a:endParaRPr sz="1920">
              <a:latin typeface="Lobster"/>
              <a:ea typeface="Lobster"/>
              <a:cs typeface="Lobster"/>
              <a:sym typeface="Lobs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Logistic Regression</a:t>
            </a:r>
            <a:endParaRPr>
              <a:latin typeface="Lobster"/>
              <a:ea typeface="Lobster"/>
              <a:cs typeface="Lobster"/>
              <a:sym typeface="Lobster"/>
            </a:endParaRPr>
          </a:p>
        </p:txBody>
      </p:sp>
      <p:sp>
        <p:nvSpPr>
          <p:cNvPr id="168" name="Google Shape;168;p26"/>
          <p:cNvSpPr txBox="1">
            <a:spLocks noGrp="1"/>
          </p:cNvSpPr>
          <p:nvPr>
            <p:ph type="body" idx="1"/>
          </p:nvPr>
        </p:nvSpPr>
        <p:spPr>
          <a:xfrm>
            <a:off x="311700" y="1170125"/>
            <a:ext cx="3955800" cy="3525000"/>
          </a:xfrm>
          <a:prstGeom prst="rect">
            <a:avLst/>
          </a:prstGeom>
        </p:spPr>
        <p:txBody>
          <a:bodyPr spcFirstLastPara="1" wrap="square" lIns="91425" tIns="91425" rIns="91425" bIns="91425" anchor="t" anchorCtr="0">
            <a:normAutofit/>
          </a:bodyPr>
          <a:lstStyle/>
          <a:p>
            <a:pPr marL="0" lvl="0" indent="0" algn="just" rtl="0">
              <a:lnSpc>
                <a:spcPct val="80000"/>
              </a:lnSpc>
              <a:spcBef>
                <a:spcPts val="0"/>
              </a:spcBef>
              <a:spcAft>
                <a:spcPts val="0"/>
              </a:spcAft>
              <a:buSzPts val="865"/>
              <a:buNone/>
            </a:pPr>
            <a:r>
              <a:rPr lang="en-GB" sz="1030"/>
              <a:t>We have imported the LogisticRegression class from sklearn in order to analyze the performance of the logistic regression model</a:t>
            </a:r>
            <a:endParaRPr sz="1030"/>
          </a:p>
          <a:p>
            <a:pPr marL="0" lvl="0" indent="0" algn="just" rtl="0">
              <a:lnSpc>
                <a:spcPct val="80000"/>
              </a:lnSpc>
              <a:spcBef>
                <a:spcPts val="0"/>
              </a:spcBef>
              <a:spcAft>
                <a:spcPts val="0"/>
              </a:spcAft>
              <a:buSzPts val="865"/>
              <a:buNone/>
            </a:pPr>
            <a:endParaRPr sz="1030"/>
          </a:p>
          <a:p>
            <a:pPr marL="0" lvl="0" indent="0" algn="just" rtl="0">
              <a:lnSpc>
                <a:spcPct val="80000"/>
              </a:lnSpc>
              <a:spcBef>
                <a:spcPts val="0"/>
              </a:spcBef>
              <a:spcAft>
                <a:spcPts val="0"/>
              </a:spcAft>
              <a:buSzPts val="865"/>
              <a:buNone/>
            </a:pPr>
            <a:r>
              <a:rPr lang="en-GB" sz="1030"/>
              <a:t>We have imported the following classification metrics:</a:t>
            </a:r>
            <a:endParaRPr sz="1030"/>
          </a:p>
          <a:p>
            <a:pPr marL="457200" lvl="0" indent="-294020" algn="just" rtl="0">
              <a:lnSpc>
                <a:spcPct val="80000"/>
              </a:lnSpc>
              <a:spcBef>
                <a:spcPts val="0"/>
              </a:spcBef>
              <a:spcAft>
                <a:spcPts val="0"/>
              </a:spcAft>
              <a:buSzPts val="1030"/>
              <a:buChar char="●"/>
            </a:pPr>
            <a:r>
              <a:rPr lang="en-GB" sz="1030" b="1"/>
              <a:t>confusion matrix </a:t>
            </a:r>
            <a:r>
              <a:rPr lang="en-GB" sz="1030"/>
              <a:t>- to check the number of correct / incorrect predictions</a:t>
            </a:r>
            <a:endParaRPr sz="1030"/>
          </a:p>
          <a:p>
            <a:pPr marL="457200" lvl="0" indent="-294020" algn="just" rtl="0">
              <a:lnSpc>
                <a:spcPct val="80000"/>
              </a:lnSpc>
              <a:spcBef>
                <a:spcPts val="0"/>
              </a:spcBef>
              <a:spcAft>
                <a:spcPts val="0"/>
              </a:spcAft>
              <a:buSzPts val="1030"/>
              <a:buChar char="●"/>
            </a:pPr>
            <a:r>
              <a:rPr lang="en-GB" sz="1030" b="1"/>
              <a:t>accuracy score</a:t>
            </a:r>
            <a:r>
              <a:rPr lang="en-GB" sz="1030"/>
              <a:t> - to calculate the accuracy of our model where the set of labels predicted for a sample must exactly match the corresponding set of labels in y_true</a:t>
            </a:r>
            <a:endParaRPr sz="1030"/>
          </a:p>
          <a:p>
            <a:pPr marL="457200" lvl="0" indent="-294020" algn="just" rtl="0">
              <a:lnSpc>
                <a:spcPct val="80000"/>
              </a:lnSpc>
              <a:spcBef>
                <a:spcPts val="0"/>
              </a:spcBef>
              <a:spcAft>
                <a:spcPts val="0"/>
              </a:spcAft>
              <a:buSzPts val="1030"/>
              <a:buChar char="●"/>
            </a:pPr>
            <a:r>
              <a:rPr lang="en-GB" sz="1030" b="1"/>
              <a:t>F1 score </a:t>
            </a:r>
            <a:r>
              <a:rPr lang="en-GB" sz="1030"/>
              <a:t>(or F measure) - can be interpreted as a weighted average of the precision and recall, where an f1 score reaches its best value at 1 and worst value at 0</a:t>
            </a:r>
            <a:endParaRPr sz="1030"/>
          </a:p>
          <a:p>
            <a:pPr marL="457200" lvl="0" indent="-294020" algn="just" rtl="0">
              <a:lnSpc>
                <a:spcPct val="80000"/>
              </a:lnSpc>
              <a:spcBef>
                <a:spcPts val="0"/>
              </a:spcBef>
              <a:spcAft>
                <a:spcPts val="0"/>
              </a:spcAft>
              <a:buSzPts val="1030"/>
              <a:buChar char="●"/>
            </a:pPr>
            <a:r>
              <a:rPr lang="en-GB" sz="1030" b="1"/>
              <a:t>precision score</a:t>
            </a:r>
            <a:r>
              <a:rPr lang="en-GB" sz="1030"/>
              <a:t> - it reflects the ability of the classifier not to label as positive a sample that is negative; best value is 1 and worst value is 0</a:t>
            </a:r>
            <a:endParaRPr sz="1030"/>
          </a:p>
          <a:p>
            <a:pPr marL="457200" lvl="0" indent="-294020" algn="just" rtl="0">
              <a:lnSpc>
                <a:spcPct val="80000"/>
              </a:lnSpc>
              <a:spcBef>
                <a:spcPts val="0"/>
              </a:spcBef>
              <a:spcAft>
                <a:spcPts val="0"/>
              </a:spcAft>
              <a:buSzPts val="1030"/>
              <a:buChar char="●"/>
            </a:pPr>
            <a:r>
              <a:rPr lang="en-GB" sz="1030" b="1"/>
              <a:t>recall score</a:t>
            </a:r>
            <a:r>
              <a:rPr lang="en-GB" sz="1030"/>
              <a:t> - it reflects the ability of the classifier to find all the positive samples; the best value is 1 and the worst value is 0.</a:t>
            </a:r>
            <a:endParaRPr sz="1030"/>
          </a:p>
          <a:p>
            <a:pPr marL="0" lvl="0" indent="0" algn="just" rtl="0">
              <a:lnSpc>
                <a:spcPct val="80000"/>
              </a:lnSpc>
              <a:spcBef>
                <a:spcPts val="0"/>
              </a:spcBef>
              <a:spcAft>
                <a:spcPts val="0"/>
              </a:spcAft>
              <a:buNone/>
            </a:pPr>
            <a:endParaRPr sz="1030"/>
          </a:p>
          <a:p>
            <a:pPr marL="0" lvl="0" indent="0" algn="just" rtl="0">
              <a:lnSpc>
                <a:spcPct val="80000"/>
              </a:lnSpc>
              <a:spcBef>
                <a:spcPts val="0"/>
              </a:spcBef>
              <a:spcAft>
                <a:spcPts val="0"/>
              </a:spcAft>
              <a:buNone/>
            </a:pPr>
            <a:r>
              <a:rPr lang="en-GB" sz="1030"/>
              <a:t>We have evaluated the performance of our classification model using the cross validation score. We computed 10 different accuracies on the basis of x_train and y_train, then taken the mean.</a:t>
            </a:r>
            <a:endParaRPr sz="1030"/>
          </a:p>
          <a:p>
            <a:pPr marL="0" lvl="0" indent="0" algn="just" rtl="0">
              <a:lnSpc>
                <a:spcPct val="80000"/>
              </a:lnSpc>
              <a:spcBef>
                <a:spcPts val="0"/>
              </a:spcBef>
              <a:spcAft>
                <a:spcPts val="0"/>
              </a:spcAft>
              <a:buNone/>
            </a:pPr>
            <a:endParaRPr sz="1030"/>
          </a:p>
          <a:p>
            <a:pPr marL="0" lvl="0" indent="0" algn="just" rtl="0">
              <a:lnSpc>
                <a:spcPct val="80000"/>
              </a:lnSpc>
              <a:spcBef>
                <a:spcPts val="0"/>
              </a:spcBef>
              <a:spcAft>
                <a:spcPts val="0"/>
              </a:spcAft>
              <a:buNone/>
            </a:pPr>
            <a:r>
              <a:rPr lang="en-GB" sz="1030" b="1"/>
              <a:t>By using the cross validation - the accuracy </a:t>
            </a:r>
            <a:r>
              <a:rPr lang="en-GB" sz="1030" b="1">
                <a:solidFill>
                  <a:srgbClr val="6AA84F"/>
                </a:solidFill>
              </a:rPr>
              <a:t>increased </a:t>
            </a:r>
            <a:r>
              <a:rPr lang="en-GB" sz="1030" b="1"/>
              <a:t>from 96.49% to 97.81%</a:t>
            </a:r>
            <a:endParaRPr sz="1030" b="1"/>
          </a:p>
        </p:txBody>
      </p:sp>
      <p:pic>
        <p:nvPicPr>
          <p:cNvPr id="169" name="Google Shape;169;p26"/>
          <p:cNvPicPr preferRelativeResize="0"/>
          <p:nvPr/>
        </p:nvPicPr>
        <p:blipFill>
          <a:blip r:embed="rId3">
            <a:alphaModFix/>
          </a:blip>
          <a:stretch>
            <a:fillRect/>
          </a:stretch>
        </p:blipFill>
        <p:spPr>
          <a:xfrm>
            <a:off x="4419900" y="1170125"/>
            <a:ext cx="4571700" cy="3308987"/>
          </a:xfrm>
          <a:prstGeom prst="rect">
            <a:avLst/>
          </a:prstGeom>
          <a:noFill/>
          <a:ln>
            <a:noFill/>
          </a:ln>
        </p:spPr>
      </p:pic>
      <p:sp>
        <p:nvSpPr>
          <p:cNvPr id="170" name="Google Shape;170;p26"/>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Mini</a:t>
            </a:r>
            <a:endParaRPr sz="1920">
              <a:latin typeface="Lobster"/>
              <a:ea typeface="Lobster"/>
              <a:cs typeface="Lobster"/>
              <a:sym typeface="Lobs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Random Forest</a:t>
            </a:r>
            <a:endParaRPr>
              <a:latin typeface="Lobster"/>
              <a:ea typeface="Lobster"/>
              <a:cs typeface="Lobster"/>
              <a:sym typeface="Lobster"/>
            </a:endParaRPr>
          </a:p>
        </p:txBody>
      </p:sp>
      <p:sp>
        <p:nvSpPr>
          <p:cNvPr id="176" name="Google Shape;176;p27"/>
          <p:cNvSpPr txBox="1">
            <a:spLocks noGrp="1"/>
          </p:cNvSpPr>
          <p:nvPr>
            <p:ph type="body" idx="1"/>
          </p:nvPr>
        </p:nvSpPr>
        <p:spPr>
          <a:xfrm>
            <a:off x="311700" y="1152475"/>
            <a:ext cx="3955800" cy="3525000"/>
          </a:xfrm>
          <a:prstGeom prst="rect">
            <a:avLst/>
          </a:prstGeom>
        </p:spPr>
        <p:txBody>
          <a:bodyPr spcFirstLastPara="1" wrap="square" lIns="91425" tIns="91425" rIns="91425" bIns="91425" anchor="t" anchorCtr="0">
            <a:normAutofit/>
          </a:bodyPr>
          <a:lstStyle/>
          <a:p>
            <a:pPr marL="0" lvl="0" indent="0" algn="just" rtl="0">
              <a:lnSpc>
                <a:spcPct val="80000"/>
              </a:lnSpc>
              <a:spcBef>
                <a:spcPts val="0"/>
              </a:spcBef>
              <a:spcAft>
                <a:spcPts val="0"/>
              </a:spcAft>
              <a:buClr>
                <a:schemeClr val="dk1"/>
              </a:buClr>
              <a:buSzPts val="865"/>
              <a:buFont typeface="Arial"/>
              <a:buNone/>
            </a:pPr>
            <a:r>
              <a:rPr lang="en-GB" sz="1030"/>
              <a:t>We have imported the Random forest Classifier from sklearn in order to analyze the performance of the Random Forest model.</a:t>
            </a:r>
            <a:endParaRPr sz="1030"/>
          </a:p>
          <a:p>
            <a:pPr marL="0" lvl="0" indent="0" algn="just" rtl="0">
              <a:lnSpc>
                <a:spcPct val="80000"/>
              </a:lnSpc>
              <a:spcBef>
                <a:spcPts val="0"/>
              </a:spcBef>
              <a:spcAft>
                <a:spcPts val="0"/>
              </a:spcAft>
              <a:buSzPts val="865"/>
              <a:buNone/>
            </a:pPr>
            <a:endParaRPr sz="1030"/>
          </a:p>
          <a:p>
            <a:pPr marL="0" lvl="0" indent="0" algn="just" rtl="0">
              <a:lnSpc>
                <a:spcPct val="80000"/>
              </a:lnSpc>
              <a:spcBef>
                <a:spcPts val="0"/>
              </a:spcBef>
              <a:spcAft>
                <a:spcPts val="0"/>
              </a:spcAft>
              <a:buSzPts val="865"/>
              <a:buNone/>
            </a:pPr>
            <a:r>
              <a:rPr lang="en-GB" sz="1030"/>
              <a:t>We have imported the following classification metrics:</a:t>
            </a:r>
            <a:endParaRPr sz="1030"/>
          </a:p>
          <a:p>
            <a:pPr marL="457200" lvl="0" indent="-294020" algn="just" rtl="0">
              <a:lnSpc>
                <a:spcPct val="80000"/>
              </a:lnSpc>
              <a:spcBef>
                <a:spcPts val="0"/>
              </a:spcBef>
              <a:spcAft>
                <a:spcPts val="0"/>
              </a:spcAft>
              <a:buSzPts val="1030"/>
              <a:buChar char="●"/>
            </a:pPr>
            <a:r>
              <a:rPr lang="en-GB" sz="1030" b="1"/>
              <a:t>confusion matrix </a:t>
            </a:r>
            <a:r>
              <a:rPr lang="en-GB" sz="1030"/>
              <a:t>- to check the number of correct / incorrect predictions</a:t>
            </a:r>
            <a:endParaRPr sz="1030"/>
          </a:p>
          <a:p>
            <a:pPr marL="457200" lvl="0" indent="-294020" algn="just" rtl="0">
              <a:lnSpc>
                <a:spcPct val="80000"/>
              </a:lnSpc>
              <a:spcBef>
                <a:spcPts val="0"/>
              </a:spcBef>
              <a:spcAft>
                <a:spcPts val="0"/>
              </a:spcAft>
              <a:buSzPts val="1030"/>
              <a:buChar char="●"/>
            </a:pPr>
            <a:r>
              <a:rPr lang="en-GB" sz="1030" b="1"/>
              <a:t>accuracy score</a:t>
            </a:r>
            <a:r>
              <a:rPr lang="en-GB" sz="1030"/>
              <a:t> - to calculate the accuracy of our model where the set of labels predicted for a sample must exactly match the corresponding set of labels in y_true</a:t>
            </a:r>
            <a:endParaRPr sz="1030"/>
          </a:p>
          <a:p>
            <a:pPr marL="457200" lvl="0" indent="-294020" algn="just" rtl="0">
              <a:lnSpc>
                <a:spcPct val="80000"/>
              </a:lnSpc>
              <a:spcBef>
                <a:spcPts val="0"/>
              </a:spcBef>
              <a:spcAft>
                <a:spcPts val="0"/>
              </a:spcAft>
              <a:buSzPts val="1030"/>
              <a:buChar char="●"/>
            </a:pPr>
            <a:r>
              <a:rPr lang="en-GB" sz="1030" b="1"/>
              <a:t>F1 score </a:t>
            </a:r>
            <a:r>
              <a:rPr lang="en-GB" sz="1030"/>
              <a:t>(or F measure) - can be interpreted as a weighted average of the precision and recall, where an f1 score reaches its best value at 1 and worst value at 0</a:t>
            </a:r>
            <a:endParaRPr sz="1030"/>
          </a:p>
          <a:p>
            <a:pPr marL="457200" lvl="0" indent="-294020" algn="just" rtl="0">
              <a:lnSpc>
                <a:spcPct val="80000"/>
              </a:lnSpc>
              <a:spcBef>
                <a:spcPts val="0"/>
              </a:spcBef>
              <a:spcAft>
                <a:spcPts val="0"/>
              </a:spcAft>
              <a:buSzPts val="1030"/>
              <a:buChar char="●"/>
            </a:pPr>
            <a:r>
              <a:rPr lang="en-GB" sz="1030" b="1"/>
              <a:t>precision score</a:t>
            </a:r>
            <a:r>
              <a:rPr lang="en-GB" sz="1030"/>
              <a:t> - it reflects the ability of the classifier not to label as positive a sample that is negative; best value is 1 and worst value is 0</a:t>
            </a:r>
            <a:endParaRPr sz="1030"/>
          </a:p>
          <a:p>
            <a:pPr marL="457200" lvl="0" indent="-294020" algn="just" rtl="0">
              <a:lnSpc>
                <a:spcPct val="80000"/>
              </a:lnSpc>
              <a:spcBef>
                <a:spcPts val="0"/>
              </a:spcBef>
              <a:spcAft>
                <a:spcPts val="0"/>
              </a:spcAft>
              <a:buSzPts val="1030"/>
              <a:buChar char="●"/>
            </a:pPr>
            <a:r>
              <a:rPr lang="en-GB" sz="1030" b="1"/>
              <a:t>recall score</a:t>
            </a:r>
            <a:r>
              <a:rPr lang="en-GB" sz="1030"/>
              <a:t> - it reflects the ability of the classifier to find all the positive samples; the best value is 1 and the worst value is 0.</a:t>
            </a:r>
            <a:endParaRPr sz="1030"/>
          </a:p>
          <a:p>
            <a:pPr marL="0" lvl="0" indent="0" algn="just" rtl="0">
              <a:lnSpc>
                <a:spcPct val="80000"/>
              </a:lnSpc>
              <a:spcBef>
                <a:spcPts val="0"/>
              </a:spcBef>
              <a:spcAft>
                <a:spcPts val="0"/>
              </a:spcAft>
              <a:buNone/>
            </a:pPr>
            <a:endParaRPr sz="1030"/>
          </a:p>
          <a:p>
            <a:pPr marL="0" lvl="0" indent="0" algn="just" rtl="0">
              <a:lnSpc>
                <a:spcPct val="80000"/>
              </a:lnSpc>
              <a:spcBef>
                <a:spcPts val="0"/>
              </a:spcBef>
              <a:spcAft>
                <a:spcPts val="0"/>
              </a:spcAft>
              <a:buNone/>
            </a:pPr>
            <a:r>
              <a:rPr lang="en-GB" sz="1030"/>
              <a:t>We have evaluated the performance of our classification model using the cross validation score. We computed 10 different accuracies on the basis of x_train and y_train, then taken the mean.</a:t>
            </a:r>
            <a:endParaRPr sz="1030"/>
          </a:p>
          <a:p>
            <a:pPr marL="0" lvl="0" indent="0" algn="just" rtl="0">
              <a:lnSpc>
                <a:spcPct val="80000"/>
              </a:lnSpc>
              <a:spcBef>
                <a:spcPts val="0"/>
              </a:spcBef>
              <a:spcAft>
                <a:spcPts val="0"/>
              </a:spcAft>
              <a:buNone/>
            </a:pPr>
            <a:endParaRPr sz="1030"/>
          </a:p>
          <a:p>
            <a:pPr marL="0" lvl="0" indent="0" algn="just" rtl="0">
              <a:lnSpc>
                <a:spcPct val="80000"/>
              </a:lnSpc>
              <a:spcBef>
                <a:spcPts val="0"/>
              </a:spcBef>
              <a:spcAft>
                <a:spcPts val="0"/>
              </a:spcAft>
              <a:buNone/>
            </a:pPr>
            <a:r>
              <a:rPr lang="en-GB" sz="1030" b="1"/>
              <a:t>By using the cross validation - the accuracy </a:t>
            </a:r>
            <a:r>
              <a:rPr lang="en-GB" sz="1030" b="1">
                <a:solidFill>
                  <a:srgbClr val="CC0000"/>
                </a:solidFill>
              </a:rPr>
              <a:t>decreased </a:t>
            </a:r>
            <a:r>
              <a:rPr lang="en-GB" sz="1030" b="1"/>
              <a:t>from 96.49% to 96.05%, and the standard deviation increased</a:t>
            </a:r>
            <a:endParaRPr sz="1030" b="1"/>
          </a:p>
        </p:txBody>
      </p:sp>
      <p:pic>
        <p:nvPicPr>
          <p:cNvPr id="177" name="Google Shape;177;p27"/>
          <p:cNvPicPr preferRelativeResize="0"/>
          <p:nvPr/>
        </p:nvPicPr>
        <p:blipFill>
          <a:blip r:embed="rId3">
            <a:alphaModFix/>
          </a:blip>
          <a:stretch>
            <a:fillRect/>
          </a:stretch>
        </p:blipFill>
        <p:spPr>
          <a:xfrm>
            <a:off x="4466475" y="445025"/>
            <a:ext cx="4616700" cy="4418926"/>
          </a:xfrm>
          <a:prstGeom prst="rect">
            <a:avLst/>
          </a:prstGeom>
          <a:noFill/>
          <a:ln>
            <a:noFill/>
          </a:ln>
        </p:spPr>
      </p:pic>
      <p:sp>
        <p:nvSpPr>
          <p:cNvPr id="178" name="Google Shape;178;p27"/>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Mini</a:t>
            </a:r>
            <a:endParaRPr sz="1920">
              <a:latin typeface="Lobster"/>
              <a:ea typeface="Lobster"/>
              <a:cs typeface="Lobster"/>
              <a:sym typeface="Lobs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AdaBoost</a:t>
            </a:r>
            <a:endParaRPr>
              <a:latin typeface="Lobster"/>
              <a:ea typeface="Lobster"/>
              <a:cs typeface="Lobster"/>
              <a:sym typeface="Lobster"/>
            </a:endParaRPr>
          </a:p>
        </p:txBody>
      </p:sp>
      <p:sp>
        <p:nvSpPr>
          <p:cNvPr id="184" name="Google Shape;184;p28"/>
          <p:cNvSpPr txBox="1">
            <a:spLocks noGrp="1"/>
          </p:cNvSpPr>
          <p:nvPr>
            <p:ph type="body" idx="1"/>
          </p:nvPr>
        </p:nvSpPr>
        <p:spPr>
          <a:xfrm>
            <a:off x="311700" y="1152475"/>
            <a:ext cx="3955800" cy="3525000"/>
          </a:xfrm>
          <a:prstGeom prst="rect">
            <a:avLst/>
          </a:prstGeom>
        </p:spPr>
        <p:txBody>
          <a:bodyPr spcFirstLastPara="1" wrap="square" lIns="91425" tIns="91425" rIns="91425" bIns="91425" anchor="t" anchorCtr="0">
            <a:normAutofit/>
          </a:bodyPr>
          <a:lstStyle/>
          <a:p>
            <a:pPr marL="0" lvl="0" indent="0" algn="just" rtl="0">
              <a:lnSpc>
                <a:spcPct val="80000"/>
              </a:lnSpc>
              <a:spcBef>
                <a:spcPts val="0"/>
              </a:spcBef>
              <a:spcAft>
                <a:spcPts val="0"/>
              </a:spcAft>
              <a:buSzPts val="865"/>
              <a:buNone/>
            </a:pPr>
            <a:r>
              <a:rPr lang="en-GB" sz="1030"/>
              <a:t>We have imported the Random forest Classifier from sklearn in order to analyze the performance of the Random Forest model.</a:t>
            </a:r>
            <a:endParaRPr sz="1030"/>
          </a:p>
          <a:p>
            <a:pPr marL="0" lvl="0" indent="0" algn="just" rtl="0">
              <a:lnSpc>
                <a:spcPct val="80000"/>
              </a:lnSpc>
              <a:spcBef>
                <a:spcPts val="0"/>
              </a:spcBef>
              <a:spcAft>
                <a:spcPts val="0"/>
              </a:spcAft>
              <a:buSzPts val="865"/>
              <a:buNone/>
            </a:pPr>
            <a:endParaRPr sz="1030"/>
          </a:p>
          <a:p>
            <a:pPr marL="0" lvl="0" indent="0" algn="just" rtl="0">
              <a:lnSpc>
                <a:spcPct val="80000"/>
              </a:lnSpc>
              <a:spcBef>
                <a:spcPts val="0"/>
              </a:spcBef>
              <a:spcAft>
                <a:spcPts val="0"/>
              </a:spcAft>
              <a:buSzPts val="865"/>
              <a:buNone/>
            </a:pPr>
            <a:r>
              <a:rPr lang="en-GB" sz="1030"/>
              <a:t>We have imported the following classification metrics:</a:t>
            </a:r>
            <a:endParaRPr sz="1030"/>
          </a:p>
          <a:p>
            <a:pPr marL="457200" lvl="0" indent="-294020" algn="just" rtl="0">
              <a:lnSpc>
                <a:spcPct val="80000"/>
              </a:lnSpc>
              <a:spcBef>
                <a:spcPts val="0"/>
              </a:spcBef>
              <a:spcAft>
                <a:spcPts val="0"/>
              </a:spcAft>
              <a:buSzPts val="1030"/>
              <a:buChar char="●"/>
            </a:pPr>
            <a:r>
              <a:rPr lang="en-GB" sz="1030" b="1"/>
              <a:t>confusion matrix </a:t>
            </a:r>
            <a:r>
              <a:rPr lang="en-GB" sz="1030"/>
              <a:t>- to check the number of correct / incorrect predictions</a:t>
            </a:r>
            <a:endParaRPr sz="1030"/>
          </a:p>
          <a:p>
            <a:pPr marL="457200" lvl="0" indent="-294020" algn="just" rtl="0">
              <a:lnSpc>
                <a:spcPct val="80000"/>
              </a:lnSpc>
              <a:spcBef>
                <a:spcPts val="0"/>
              </a:spcBef>
              <a:spcAft>
                <a:spcPts val="0"/>
              </a:spcAft>
              <a:buSzPts val="1030"/>
              <a:buChar char="●"/>
            </a:pPr>
            <a:r>
              <a:rPr lang="en-GB" sz="1030" b="1"/>
              <a:t>accuracy score</a:t>
            </a:r>
            <a:r>
              <a:rPr lang="en-GB" sz="1030"/>
              <a:t> - to calculate the accuracy of our model where the set of labels predicted for a sample must exactly match the corresponding set of labels in y_true</a:t>
            </a:r>
            <a:endParaRPr sz="1030"/>
          </a:p>
          <a:p>
            <a:pPr marL="457200" lvl="0" indent="-294020" algn="just" rtl="0">
              <a:lnSpc>
                <a:spcPct val="80000"/>
              </a:lnSpc>
              <a:spcBef>
                <a:spcPts val="0"/>
              </a:spcBef>
              <a:spcAft>
                <a:spcPts val="0"/>
              </a:spcAft>
              <a:buSzPts val="1030"/>
              <a:buChar char="●"/>
            </a:pPr>
            <a:r>
              <a:rPr lang="en-GB" sz="1030" b="1"/>
              <a:t>F1 score </a:t>
            </a:r>
            <a:r>
              <a:rPr lang="en-GB" sz="1030"/>
              <a:t>(or F measure) - can be interpreted as a weighted average of the precision and recall, where an f1 score reaches its best value at 1 and worst value at 0</a:t>
            </a:r>
            <a:endParaRPr sz="1030"/>
          </a:p>
          <a:p>
            <a:pPr marL="457200" lvl="0" indent="-294020" algn="just" rtl="0">
              <a:lnSpc>
                <a:spcPct val="80000"/>
              </a:lnSpc>
              <a:spcBef>
                <a:spcPts val="0"/>
              </a:spcBef>
              <a:spcAft>
                <a:spcPts val="0"/>
              </a:spcAft>
              <a:buSzPts val="1030"/>
              <a:buChar char="●"/>
            </a:pPr>
            <a:r>
              <a:rPr lang="en-GB" sz="1030" b="1"/>
              <a:t>precision score</a:t>
            </a:r>
            <a:r>
              <a:rPr lang="en-GB" sz="1030"/>
              <a:t> - it reflects the ability of the classifier not to label as positive a sample that is negative; best value is 1 and worst value is 0</a:t>
            </a:r>
            <a:endParaRPr sz="1030"/>
          </a:p>
          <a:p>
            <a:pPr marL="457200" lvl="0" indent="-294020" algn="just" rtl="0">
              <a:lnSpc>
                <a:spcPct val="80000"/>
              </a:lnSpc>
              <a:spcBef>
                <a:spcPts val="0"/>
              </a:spcBef>
              <a:spcAft>
                <a:spcPts val="0"/>
              </a:spcAft>
              <a:buSzPts val="1030"/>
              <a:buChar char="●"/>
            </a:pPr>
            <a:r>
              <a:rPr lang="en-GB" sz="1030" b="1"/>
              <a:t>recall score</a:t>
            </a:r>
            <a:r>
              <a:rPr lang="en-GB" sz="1030"/>
              <a:t> - it reflects the ability of the classifier to find all the positive samples; the best value is 1 and the worst value is 0.</a:t>
            </a:r>
            <a:endParaRPr sz="1030"/>
          </a:p>
          <a:p>
            <a:pPr marL="0" lvl="0" indent="0" algn="just" rtl="0">
              <a:lnSpc>
                <a:spcPct val="80000"/>
              </a:lnSpc>
              <a:spcBef>
                <a:spcPts val="0"/>
              </a:spcBef>
              <a:spcAft>
                <a:spcPts val="0"/>
              </a:spcAft>
              <a:buNone/>
            </a:pPr>
            <a:endParaRPr sz="1030"/>
          </a:p>
          <a:p>
            <a:pPr marL="0" lvl="0" indent="0" algn="just" rtl="0">
              <a:lnSpc>
                <a:spcPct val="80000"/>
              </a:lnSpc>
              <a:spcBef>
                <a:spcPts val="0"/>
              </a:spcBef>
              <a:spcAft>
                <a:spcPts val="0"/>
              </a:spcAft>
              <a:buNone/>
            </a:pPr>
            <a:r>
              <a:rPr lang="en-GB" sz="1030"/>
              <a:t>We have evaluated the performance of our classification model using the cross validation score. We computed 10 different accuracies on the basis of x_train and y_train, then taken the mean.</a:t>
            </a:r>
            <a:endParaRPr sz="1030"/>
          </a:p>
          <a:p>
            <a:pPr marL="0" lvl="0" indent="0" algn="just" rtl="0">
              <a:lnSpc>
                <a:spcPct val="80000"/>
              </a:lnSpc>
              <a:spcBef>
                <a:spcPts val="0"/>
              </a:spcBef>
              <a:spcAft>
                <a:spcPts val="0"/>
              </a:spcAft>
              <a:buNone/>
            </a:pPr>
            <a:endParaRPr sz="1030"/>
          </a:p>
          <a:p>
            <a:pPr marL="0" lvl="0" indent="0" algn="just" rtl="0">
              <a:lnSpc>
                <a:spcPct val="80000"/>
              </a:lnSpc>
              <a:spcBef>
                <a:spcPts val="0"/>
              </a:spcBef>
              <a:spcAft>
                <a:spcPts val="0"/>
              </a:spcAft>
              <a:buNone/>
            </a:pPr>
            <a:r>
              <a:rPr lang="en-GB" sz="1030" b="1"/>
              <a:t>By using the cross validation - the accuracy </a:t>
            </a:r>
            <a:r>
              <a:rPr lang="en-GB" sz="1030" b="1">
                <a:solidFill>
                  <a:srgbClr val="CC0000"/>
                </a:solidFill>
              </a:rPr>
              <a:t>decreased </a:t>
            </a:r>
            <a:r>
              <a:rPr lang="en-GB" sz="1030" b="1"/>
              <a:t>from 96.49% to 96.27%, and the standard deviation increased.</a:t>
            </a:r>
            <a:endParaRPr sz="1030" b="1"/>
          </a:p>
        </p:txBody>
      </p:sp>
      <p:pic>
        <p:nvPicPr>
          <p:cNvPr id="185" name="Google Shape;185;p28"/>
          <p:cNvPicPr preferRelativeResize="0"/>
          <p:nvPr/>
        </p:nvPicPr>
        <p:blipFill>
          <a:blip r:embed="rId3">
            <a:alphaModFix/>
          </a:blip>
          <a:stretch>
            <a:fillRect/>
          </a:stretch>
        </p:blipFill>
        <p:spPr>
          <a:xfrm>
            <a:off x="4419925" y="455525"/>
            <a:ext cx="4362188" cy="4232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311700" y="435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Comparing the models</a:t>
            </a:r>
            <a:endParaRPr>
              <a:latin typeface="Lobster"/>
              <a:ea typeface="Lobster"/>
              <a:cs typeface="Lobster"/>
              <a:sym typeface="Lobster"/>
            </a:endParaRPr>
          </a:p>
        </p:txBody>
      </p:sp>
      <p:sp>
        <p:nvSpPr>
          <p:cNvPr id="191" name="Google Shape;191;p29"/>
          <p:cNvSpPr txBox="1">
            <a:spLocks noGrp="1"/>
          </p:cNvSpPr>
          <p:nvPr>
            <p:ph type="body" idx="1"/>
          </p:nvPr>
        </p:nvSpPr>
        <p:spPr>
          <a:xfrm>
            <a:off x="311700" y="2683575"/>
            <a:ext cx="4151700" cy="754800"/>
          </a:xfrm>
          <a:prstGeom prst="rect">
            <a:avLst/>
          </a:prstGeom>
        </p:spPr>
        <p:txBody>
          <a:bodyPr spcFirstLastPara="1" wrap="square" lIns="91425" tIns="91425" rIns="91425" bIns="91425" anchor="t" anchorCtr="0">
            <a:normAutofit fontScale="55000"/>
          </a:bodyPr>
          <a:lstStyle/>
          <a:p>
            <a:pPr marL="0" lvl="0" indent="0" algn="l" rtl="0">
              <a:spcBef>
                <a:spcPts val="0"/>
              </a:spcBef>
              <a:spcAft>
                <a:spcPts val="1200"/>
              </a:spcAft>
              <a:buNone/>
            </a:pPr>
            <a:r>
              <a:rPr lang="en-GB">
                <a:latin typeface="Georgia"/>
                <a:ea typeface="Georgia"/>
                <a:cs typeface="Georgia"/>
                <a:sym typeface="Georgia"/>
              </a:rPr>
              <a:t>Because all the accuracy scores above are the same, also reflected in the ROC curve, we have compared the cross validation score and chose the model based on the </a:t>
            </a:r>
            <a:r>
              <a:rPr lang="en-GB" b="1">
                <a:latin typeface="Georgia"/>
                <a:ea typeface="Georgia"/>
                <a:cs typeface="Georgia"/>
                <a:sym typeface="Georgia"/>
              </a:rPr>
              <a:t>cross validation accuracy</a:t>
            </a:r>
            <a:r>
              <a:rPr lang="en-GB">
                <a:latin typeface="Georgia"/>
                <a:ea typeface="Georgia"/>
                <a:cs typeface="Georgia"/>
                <a:sym typeface="Georgia"/>
              </a:rPr>
              <a:t>:</a:t>
            </a:r>
            <a:endParaRPr>
              <a:latin typeface="Georgia"/>
              <a:ea typeface="Georgia"/>
              <a:cs typeface="Georgia"/>
              <a:sym typeface="Georgia"/>
            </a:endParaRPr>
          </a:p>
        </p:txBody>
      </p:sp>
      <p:sp>
        <p:nvSpPr>
          <p:cNvPr id="192" name="Google Shape;192;p29"/>
          <p:cNvSpPr txBox="1">
            <a:spLocks noGrp="1"/>
          </p:cNvSpPr>
          <p:nvPr>
            <p:ph type="body" idx="1"/>
          </p:nvPr>
        </p:nvSpPr>
        <p:spPr>
          <a:xfrm>
            <a:off x="311700" y="3509250"/>
            <a:ext cx="4593600" cy="1233300"/>
          </a:xfrm>
          <a:prstGeom prst="rect">
            <a:avLst/>
          </a:prstGeom>
        </p:spPr>
        <p:txBody>
          <a:bodyPr spcFirstLastPara="1" wrap="square" lIns="91425" tIns="91425" rIns="91425" bIns="91425" anchor="t" anchorCtr="0">
            <a:normAutofit/>
          </a:bodyPr>
          <a:lstStyle/>
          <a:p>
            <a:pPr marL="0" lvl="0" indent="0" algn="just" rtl="0">
              <a:lnSpc>
                <a:spcPct val="105000"/>
              </a:lnSpc>
              <a:spcBef>
                <a:spcPts val="0"/>
              </a:spcBef>
              <a:spcAft>
                <a:spcPts val="0"/>
              </a:spcAft>
              <a:buSzPts val="688"/>
              <a:buNone/>
            </a:pPr>
            <a:r>
              <a:rPr lang="en-GB" sz="1025" b="1">
                <a:latin typeface="Georgia"/>
                <a:ea typeface="Georgia"/>
                <a:cs typeface="Georgia"/>
                <a:sym typeface="Georgia"/>
              </a:rPr>
              <a:t>Logistic Regression: </a:t>
            </a:r>
            <a:r>
              <a:rPr lang="en-GB" sz="1025">
                <a:latin typeface="Georgia"/>
                <a:ea typeface="Georgia"/>
                <a:cs typeface="Georgia"/>
                <a:sym typeface="Georgia"/>
              </a:rPr>
              <a:t>Accuracy=97.81%; Standard Deviation =1.98%</a:t>
            </a:r>
            <a:endParaRPr sz="1025">
              <a:latin typeface="Georgia"/>
              <a:ea typeface="Georgia"/>
              <a:cs typeface="Georgia"/>
              <a:sym typeface="Georgia"/>
            </a:endParaRPr>
          </a:p>
          <a:p>
            <a:pPr marL="0" lvl="0" indent="0" algn="just" rtl="0">
              <a:lnSpc>
                <a:spcPct val="105000"/>
              </a:lnSpc>
              <a:spcBef>
                <a:spcPts val="1200"/>
              </a:spcBef>
              <a:spcAft>
                <a:spcPts val="0"/>
              </a:spcAft>
              <a:buSzPts val="688"/>
              <a:buNone/>
            </a:pPr>
            <a:r>
              <a:rPr lang="en-GB" sz="1025" b="1">
                <a:latin typeface="Georgia"/>
                <a:ea typeface="Georgia"/>
                <a:cs typeface="Georgia"/>
                <a:sym typeface="Georgia"/>
              </a:rPr>
              <a:t>Random Forest: </a:t>
            </a:r>
            <a:r>
              <a:rPr lang="en-GB" sz="1025">
                <a:latin typeface="Georgia"/>
                <a:ea typeface="Georgia"/>
                <a:cs typeface="Georgia"/>
                <a:sym typeface="Georgia"/>
              </a:rPr>
              <a:t>Accuracy=96.05 %; Standard Deviation =3.07</a:t>
            </a:r>
            <a:endParaRPr sz="1025">
              <a:latin typeface="Georgia"/>
              <a:ea typeface="Georgia"/>
              <a:cs typeface="Georgia"/>
              <a:sym typeface="Georgia"/>
            </a:endParaRPr>
          </a:p>
          <a:p>
            <a:pPr marL="0" lvl="0" indent="0" algn="just" rtl="0">
              <a:lnSpc>
                <a:spcPct val="105000"/>
              </a:lnSpc>
              <a:spcBef>
                <a:spcPts val="1200"/>
              </a:spcBef>
              <a:spcAft>
                <a:spcPts val="1200"/>
              </a:spcAft>
              <a:buSzPts val="688"/>
              <a:buNone/>
            </a:pPr>
            <a:r>
              <a:rPr lang="en-GB" sz="1025" b="1">
                <a:latin typeface="Georgia"/>
                <a:ea typeface="Georgia"/>
                <a:cs typeface="Georgia"/>
                <a:sym typeface="Georgia"/>
              </a:rPr>
              <a:t>AdaBoost : </a:t>
            </a:r>
            <a:r>
              <a:rPr lang="en-GB" sz="1025">
                <a:latin typeface="Georgia"/>
                <a:ea typeface="Georgia"/>
                <a:cs typeface="Georgia"/>
                <a:sym typeface="Georgia"/>
              </a:rPr>
              <a:t>Accuracy=96.27 %; Standard Deviation =3.09 %</a:t>
            </a:r>
            <a:endParaRPr sz="1025">
              <a:latin typeface="Georgia"/>
              <a:ea typeface="Georgia"/>
              <a:cs typeface="Georgia"/>
              <a:sym typeface="Georgia"/>
            </a:endParaRPr>
          </a:p>
        </p:txBody>
      </p:sp>
      <p:pic>
        <p:nvPicPr>
          <p:cNvPr id="193" name="Google Shape;193;p29"/>
          <p:cNvPicPr preferRelativeResize="0"/>
          <p:nvPr/>
        </p:nvPicPr>
        <p:blipFill>
          <a:blip r:embed="rId3">
            <a:alphaModFix/>
          </a:blip>
          <a:stretch>
            <a:fillRect/>
          </a:stretch>
        </p:blipFill>
        <p:spPr>
          <a:xfrm>
            <a:off x="412271" y="1084775"/>
            <a:ext cx="3593382" cy="1429263"/>
          </a:xfrm>
          <a:prstGeom prst="rect">
            <a:avLst/>
          </a:prstGeom>
          <a:noFill/>
          <a:ln>
            <a:noFill/>
          </a:ln>
        </p:spPr>
      </p:pic>
      <p:pic>
        <p:nvPicPr>
          <p:cNvPr id="194" name="Google Shape;194;p29"/>
          <p:cNvPicPr preferRelativeResize="0"/>
          <p:nvPr/>
        </p:nvPicPr>
        <p:blipFill>
          <a:blip r:embed="rId4">
            <a:alphaModFix/>
          </a:blip>
          <a:stretch>
            <a:fillRect/>
          </a:stretch>
        </p:blipFill>
        <p:spPr>
          <a:xfrm>
            <a:off x="5048108" y="0"/>
            <a:ext cx="4095884" cy="5143499"/>
          </a:xfrm>
          <a:prstGeom prst="rect">
            <a:avLst/>
          </a:prstGeom>
          <a:noFill/>
          <a:ln>
            <a:noFill/>
          </a:ln>
        </p:spPr>
      </p:pic>
      <p:sp>
        <p:nvSpPr>
          <p:cNvPr id="195" name="Google Shape;195;p29"/>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Ellie</a:t>
            </a:r>
            <a:endParaRPr sz="1920">
              <a:latin typeface="Lobster"/>
              <a:ea typeface="Lobster"/>
              <a:cs typeface="Lobster"/>
              <a:sym typeface="Lobs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GB" sz="2520">
                <a:latin typeface="Lobster"/>
                <a:ea typeface="Lobster"/>
                <a:cs typeface="Lobster"/>
                <a:sym typeface="Lobster"/>
              </a:rPr>
              <a:t>Randomized Search </a:t>
            </a:r>
            <a:endParaRPr sz="2520">
              <a:latin typeface="Lobster"/>
              <a:ea typeface="Lobster"/>
              <a:cs typeface="Lobster"/>
              <a:sym typeface="Lobster"/>
            </a:endParaRPr>
          </a:p>
          <a:p>
            <a:pPr marL="0" lvl="0" indent="0" algn="l" rtl="0">
              <a:lnSpc>
                <a:spcPct val="115000"/>
              </a:lnSpc>
              <a:spcBef>
                <a:spcPts val="1200"/>
              </a:spcBef>
              <a:spcAft>
                <a:spcPts val="0"/>
              </a:spcAft>
              <a:buSzPts val="990"/>
              <a:buNone/>
            </a:pPr>
            <a:r>
              <a:rPr lang="en-GB" sz="2520">
                <a:latin typeface="Lobster"/>
                <a:ea typeface="Lobster"/>
                <a:cs typeface="Lobster"/>
                <a:sym typeface="Lobster"/>
              </a:rPr>
              <a:t>on Hyper Parameters</a:t>
            </a:r>
            <a:endParaRPr sz="2520">
              <a:latin typeface="Lobster"/>
              <a:ea typeface="Lobster"/>
              <a:cs typeface="Lobster"/>
              <a:sym typeface="Lobster"/>
            </a:endParaRPr>
          </a:p>
          <a:p>
            <a:pPr marL="0" lvl="0" indent="0" algn="l" rtl="0">
              <a:spcBef>
                <a:spcPts val="1200"/>
              </a:spcBef>
              <a:spcAft>
                <a:spcPts val="0"/>
              </a:spcAft>
              <a:buSzPts val="990"/>
              <a:buNone/>
            </a:pPr>
            <a:endParaRPr sz="2520"/>
          </a:p>
        </p:txBody>
      </p:sp>
      <p:sp>
        <p:nvSpPr>
          <p:cNvPr id="201" name="Google Shape;201;p30"/>
          <p:cNvSpPr txBox="1">
            <a:spLocks noGrp="1"/>
          </p:cNvSpPr>
          <p:nvPr>
            <p:ph type="body" idx="1"/>
          </p:nvPr>
        </p:nvSpPr>
        <p:spPr>
          <a:xfrm>
            <a:off x="237175" y="1599725"/>
            <a:ext cx="3471300" cy="3416400"/>
          </a:xfrm>
          <a:prstGeom prst="rect">
            <a:avLst/>
          </a:prstGeom>
        </p:spPr>
        <p:txBody>
          <a:bodyPr spcFirstLastPara="1" wrap="square" lIns="91425" tIns="91425" rIns="91425" bIns="91425" anchor="t" anchorCtr="0">
            <a:normAutofit fontScale="55000"/>
          </a:bodyPr>
          <a:lstStyle/>
          <a:p>
            <a:pPr marL="0" lvl="0" indent="0" algn="l" rtl="0">
              <a:spcBef>
                <a:spcPts val="0"/>
              </a:spcBef>
              <a:spcAft>
                <a:spcPts val="0"/>
              </a:spcAft>
              <a:buNone/>
            </a:pPr>
            <a:endParaRPr/>
          </a:p>
          <a:p>
            <a:pPr marL="0" lvl="0" indent="0" algn="l" rtl="0">
              <a:spcBef>
                <a:spcPts val="1200"/>
              </a:spcBef>
              <a:spcAft>
                <a:spcPts val="0"/>
              </a:spcAft>
              <a:buNone/>
            </a:pPr>
            <a:r>
              <a:rPr lang="en-GB"/>
              <a:t>We decided to use RandomizedSearchCV because, in contrast with GridSearchCV, not all parameter values are tried out, but rather a fixed number of parameter settings is sampled from the specified distribution.</a:t>
            </a:r>
            <a:endParaRPr/>
          </a:p>
          <a:p>
            <a:pPr marL="0" lvl="0" indent="0" algn="l" rtl="0">
              <a:spcBef>
                <a:spcPts val="1200"/>
              </a:spcBef>
              <a:spcAft>
                <a:spcPts val="0"/>
              </a:spcAft>
              <a:buNone/>
            </a:pPr>
            <a:r>
              <a:rPr lang="en-GB"/>
              <a:t>We have used only three parameters:</a:t>
            </a:r>
            <a:endParaRPr/>
          </a:p>
          <a:p>
            <a:pPr marL="0" lvl="0" indent="0" algn="l" rtl="0">
              <a:spcBef>
                <a:spcPts val="1200"/>
              </a:spcBef>
              <a:spcAft>
                <a:spcPts val="0"/>
              </a:spcAft>
              <a:buNone/>
            </a:pPr>
            <a:r>
              <a:rPr lang="en-GB"/>
              <a:t>-Penalty - used to specify the norm used in penalization;</a:t>
            </a:r>
            <a:endParaRPr/>
          </a:p>
          <a:p>
            <a:pPr marL="0" lvl="0" indent="0" algn="l" rtl="0">
              <a:spcBef>
                <a:spcPts val="1200"/>
              </a:spcBef>
              <a:spcAft>
                <a:spcPts val="0"/>
              </a:spcAft>
              <a:buNone/>
            </a:pPr>
            <a:r>
              <a:rPr lang="en-GB"/>
              <a:t>-C - this is the constant which must have a positive value (smaller values specify a stronger regularization)</a:t>
            </a:r>
            <a:endParaRPr/>
          </a:p>
          <a:p>
            <a:pPr marL="0" lvl="0" indent="0" algn="l" rtl="0">
              <a:spcBef>
                <a:spcPts val="1200"/>
              </a:spcBef>
              <a:spcAft>
                <a:spcPts val="0"/>
              </a:spcAft>
              <a:buNone/>
            </a:pPr>
            <a:r>
              <a:rPr lang="en-GB"/>
              <a:t>-Solver - the algorithm used in the optimization problem</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02" name="Google Shape;202;p30"/>
          <p:cNvPicPr preferRelativeResize="0"/>
          <p:nvPr/>
        </p:nvPicPr>
        <p:blipFill>
          <a:blip r:embed="rId3">
            <a:alphaModFix/>
          </a:blip>
          <a:stretch>
            <a:fillRect/>
          </a:stretch>
        </p:blipFill>
        <p:spPr>
          <a:xfrm>
            <a:off x="4074876" y="216800"/>
            <a:ext cx="4844800" cy="4581951"/>
          </a:xfrm>
          <a:prstGeom prst="rect">
            <a:avLst/>
          </a:prstGeom>
          <a:noFill/>
          <a:ln>
            <a:noFill/>
          </a:ln>
        </p:spPr>
      </p:pic>
      <p:sp>
        <p:nvSpPr>
          <p:cNvPr id="203" name="Google Shape;203;p30"/>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Ellie</a:t>
            </a:r>
            <a:endParaRPr sz="1920">
              <a:latin typeface="Lobster"/>
              <a:ea typeface="Lobster"/>
              <a:cs typeface="Lobster"/>
              <a:sym typeface="Lobs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311700" y="445025"/>
            <a:ext cx="3471300" cy="1213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GB" sz="2520">
                <a:latin typeface="Lobster"/>
                <a:ea typeface="Lobster"/>
                <a:cs typeface="Lobster"/>
                <a:sym typeface="Lobster"/>
              </a:rPr>
              <a:t>Final Model </a:t>
            </a:r>
            <a:endParaRPr sz="2520">
              <a:latin typeface="Lobster"/>
              <a:ea typeface="Lobster"/>
              <a:cs typeface="Lobster"/>
              <a:sym typeface="Lobster"/>
            </a:endParaRPr>
          </a:p>
          <a:p>
            <a:pPr marL="0" lvl="0" indent="0" algn="l" rtl="0">
              <a:lnSpc>
                <a:spcPct val="115000"/>
              </a:lnSpc>
              <a:spcBef>
                <a:spcPts val="1200"/>
              </a:spcBef>
              <a:spcAft>
                <a:spcPts val="0"/>
              </a:spcAft>
              <a:buSzPts val="990"/>
              <a:buNone/>
            </a:pPr>
            <a:r>
              <a:rPr lang="en-GB" sz="2520">
                <a:latin typeface="Lobster"/>
                <a:ea typeface="Lobster"/>
                <a:cs typeface="Lobster"/>
                <a:sym typeface="Lobster"/>
              </a:rPr>
              <a:t>Logistic Regression</a:t>
            </a:r>
            <a:endParaRPr sz="2520">
              <a:latin typeface="Lobster"/>
              <a:ea typeface="Lobster"/>
              <a:cs typeface="Lobster"/>
              <a:sym typeface="Lobster"/>
            </a:endParaRPr>
          </a:p>
          <a:p>
            <a:pPr marL="0" lvl="0" indent="0" algn="l" rtl="0">
              <a:spcBef>
                <a:spcPts val="1200"/>
              </a:spcBef>
              <a:spcAft>
                <a:spcPts val="0"/>
              </a:spcAft>
              <a:buSzPts val="990"/>
              <a:buNone/>
            </a:pPr>
            <a:endParaRPr sz="2520"/>
          </a:p>
        </p:txBody>
      </p:sp>
      <p:sp>
        <p:nvSpPr>
          <p:cNvPr id="209" name="Google Shape;209;p31"/>
          <p:cNvSpPr txBox="1">
            <a:spLocks noGrp="1"/>
          </p:cNvSpPr>
          <p:nvPr>
            <p:ph type="body" idx="1"/>
          </p:nvPr>
        </p:nvSpPr>
        <p:spPr>
          <a:xfrm>
            <a:off x="237175" y="1599725"/>
            <a:ext cx="3471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500"/>
          </a:p>
          <a:p>
            <a:pPr marL="0" lvl="0" indent="0" algn="l" rtl="0">
              <a:spcBef>
                <a:spcPts val="1200"/>
              </a:spcBef>
              <a:spcAft>
                <a:spcPts val="1200"/>
              </a:spcAft>
              <a:buNone/>
            </a:pPr>
            <a:r>
              <a:rPr lang="en-GB" sz="1500"/>
              <a:t>Following the cross validation process, the accuracy increased from </a:t>
            </a:r>
            <a:r>
              <a:rPr lang="en-GB" sz="1500">
                <a:latin typeface="Georgia"/>
                <a:ea typeface="Georgia"/>
                <a:cs typeface="Georgia"/>
                <a:sym typeface="Georgia"/>
              </a:rPr>
              <a:t>97.81% to 98.24% while the Standard Deviation also increased from 1.98% to 2.16%</a:t>
            </a:r>
            <a:endParaRPr sz="1500"/>
          </a:p>
        </p:txBody>
      </p:sp>
      <p:pic>
        <p:nvPicPr>
          <p:cNvPr id="210" name="Google Shape;210;p31"/>
          <p:cNvPicPr preferRelativeResize="0"/>
          <p:nvPr/>
        </p:nvPicPr>
        <p:blipFill>
          <a:blip r:embed="rId3">
            <a:alphaModFix/>
          </a:blip>
          <a:stretch>
            <a:fillRect/>
          </a:stretch>
        </p:blipFill>
        <p:spPr>
          <a:xfrm>
            <a:off x="3888800" y="263113"/>
            <a:ext cx="5056199" cy="4617273"/>
          </a:xfrm>
          <a:prstGeom prst="rect">
            <a:avLst/>
          </a:prstGeom>
          <a:noFill/>
          <a:ln>
            <a:noFill/>
          </a:ln>
        </p:spPr>
      </p:pic>
      <p:sp>
        <p:nvSpPr>
          <p:cNvPr id="211" name="Google Shape;211;p31"/>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Ellie</a:t>
            </a:r>
            <a:endParaRPr sz="1920">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892350" y="445025"/>
            <a:ext cx="28878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latin typeface="Lobster"/>
                <a:ea typeface="Lobster"/>
                <a:cs typeface="Lobster"/>
                <a:sym typeface="Lobster"/>
              </a:rPr>
              <a:t>Project Outline</a:t>
            </a:r>
            <a:endParaRPr>
              <a:latin typeface="Lobster"/>
              <a:ea typeface="Lobster"/>
              <a:cs typeface="Lobster"/>
              <a:sym typeface="Lobster"/>
            </a:endParaRPr>
          </a:p>
        </p:txBody>
      </p:sp>
      <p:sp>
        <p:nvSpPr>
          <p:cNvPr id="62" name="Google Shape;62;p14"/>
          <p:cNvSpPr txBox="1">
            <a:spLocks noGrp="1"/>
          </p:cNvSpPr>
          <p:nvPr>
            <p:ph type="body" idx="1"/>
          </p:nvPr>
        </p:nvSpPr>
        <p:spPr>
          <a:xfrm>
            <a:off x="4146475" y="1152475"/>
            <a:ext cx="4685700" cy="3369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Georgia"/>
              <a:buChar char="❖"/>
            </a:pPr>
            <a:r>
              <a:rPr lang="en-GB">
                <a:latin typeface="Georgia"/>
                <a:ea typeface="Georgia"/>
                <a:cs typeface="Georgia"/>
                <a:sym typeface="Georgia"/>
              </a:rPr>
              <a:t>Project Proposal </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a:latin typeface="Georgia"/>
                <a:ea typeface="Georgia"/>
                <a:cs typeface="Georgia"/>
                <a:sym typeface="Georgia"/>
              </a:rPr>
              <a:t>Objectives</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a:latin typeface="Georgia"/>
                <a:ea typeface="Georgia"/>
                <a:cs typeface="Georgia"/>
                <a:sym typeface="Georgia"/>
              </a:rPr>
              <a:t>Data Preparation</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a:latin typeface="Georgia"/>
                <a:ea typeface="Georgia"/>
                <a:cs typeface="Georgia"/>
                <a:sym typeface="Georgia"/>
              </a:rPr>
              <a:t>Data Pre-processing</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a:latin typeface="Georgia"/>
                <a:ea typeface="Georgia"/>
                <a:cs typeface="Georgia"/>
                <a:sym typeface="Georgia"/>
              </a:rPr>
              <a:t>Building the Model</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a:latin typeface="Georgia"/>
                <a:ea typeface="Georgia"/>
                <a:cs typeface="Georgia"/>
                <a:sym typeface="Georgia"/>
              </a:rPr>
              <a:t>Randomized Search to find the best parameters (Logistic regression)</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a:latin typeface="Georgia"/>
                <a:ea typeface="Georgia"/>
                <a:cs typeface="Georgia"/>
                <a:sym typeface="Georgia"/>
              </a:rPr>
              <a:t>The Final Model (Logistic regression)</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a:latin typeface="Georgia"/>
                <a:ea typeface="Georgia"/>
                <a:cs typeface="Georgia"/>
                <a:sym typeface="Georgia"/>
              </a:rPr>
              <a:t>Predicting an observation - Live </a:t>
            </a:r>
            <a:endParaRPr>
              <a:latin typeface="Georgia"/>
              <a:ea typeface="Georgia"/>
              <a:cs typeface="Georgia"/>
              <a:sym typeface="Georgia"/>
            </a:endParaRPr>
          </a:p>
        </p:txBody>
      </p:sp>
      <p:pic>
        <p:nvPicPr>
          <p:cNvPr id="63" name="Google Shape;63;p14"/>
          <p:cNvPicPr preferRelativeResize="0"/>
          <p:nvPr/>
        </p:nvPicPr>
        <p:blipFill>
          <a:blip r:embed="rId3">
            <a:alphaModFix/>
          </a:blip>
          <a:stretch>
            <a:fillRect/>
          </a:stretch>
        </p:blipFill>
        <p:spPr>
          <a:xfrm>
            <a:off x="465900" y="1544651"/>
            <a:ext cx="3379100" cy="2250475"/>
          </a:xfrm>
          <a:prstGeom prst="rect">
            <a:avLst/>
          </a:prstGeom>
          <a:noFill/>
          <a:ln>
            <a:noFill/>
          </a:ln>
          <a:effectLst>
            <a:outerShdw blurRad="228600" dist="295275" dir="7920000" algn="bl" rotWithShape="0">
              <a:srgbClr val="000000">
                <a:alpha val="50000"/>
              </a:srgbClr>
            </a:outerShdw>
          </a:effectLst>
        </p:spPr>
      </p:pic>
      <p:sp>
        <p:nvSpPr>
          <p:cNvPr id="64" name="Google Shape;64;p14"/>
          <p:cNvSpPr txBox="1">
            <a:spLocks noGrp="1"/>
          </p:cNvSpPr>
          <p:nvPr>
            <p:ph type="title"/>
          </p:nvPr>
        </p:nvSpPr>
        <p:spPr>
          <a:xfrm>
            <a:off x="0" y="4682725"/>
            <a:ext cx="8037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Ellie</a:t>
            </a:r>
            <a:endParaRPr sz="1920">
              <a:latin typeface="Lobster"/>
              <a:ea typeface="Lobster"/>
              <a:cs typeface="Lobster"/>
              <a:sym typeface="Lobs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231475" y="1103700"/>
            <a:ext cx="3471300" cy="2912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990"/>
              <a:buNone/>
            </a:pPr>
            <a:r>
              <a:rPr lang="en-GB" sz="2520">
                <a:latin typeface="Lobster"/>
                <a:ea typeface="Lobster"/>
                <a:cs typeface="Lobster"/>
                <a:sym typeface="Lobster"/>
              </a:rPr>
              <a:t>Conclusions</a:t>
            </a:r>
            <a:endParaRPr sz="2520">
              <a:latin typeface="Lobster"/>
              <a:ea typeface="Lobster"/>
              <a:cs typeface="Lobster"/>
              <a:sym typeface="Lobster"/>
            </a:endParaRPr>
          </a:p>
          <a:p>
            <a:pPr marL="0" lvl="0" indent="0" algn="ctr" rtl="0">
              <a:lnSpc>
                <a:spcPct val="115000"/>
              </a:lnSpc>
              <a:spcBef>
                <a:spcPts val="1200"/>
              </a:spcBef>
              <a:spcAft>
                <a:spcPts val="0"/>
              </a:spcAft>
              <a:buSzPts val="990"/>
              <a:buNone/>
            </a:pPr>
            <a:endParaRPr sz="2520">
              <a:latin typeface="Lobster"/>
              <a:ea typeface="Lobster"/>
              <a:cs typeface="Lobster"/>
              <a:sym typeface="Lobster"/>
            </a:endParaRPr>
          </a:p>
          <a:p>
            <a:pPr marL="0" lvl="0" indent="0" algn="ctr" rtl="0">
              <a:lnSpc>
                <a:spcPct val="115000"/>
              </a:lnSpc>
              <a:spcBef>
                <a:spcPts val="1200"/>
              </a:spcBef>
              <a:spcAft>
                <a:spcPts val="0"/>
              </a:spcAft>
              <a:buSzPts val="990"/>
              <a:buNone/>
            </a:pPr>
            <a:r>
              <a:rPr lang="en-GB" sz="2720">
                <a:latin typeface="Lobster"/>
                <a:ea typeface="Lobster"/>
                <a:cs typeface="Lobster"/>
                <a:sym typeface="Lobster"/>
              </a:rPr>
              <a:t>Live Test :</a:t>
            </a:r>
            <a:endParaRPr sz="2720">
              <a:latin typeface="Lobster"/>
              <a:ea typeface="Lobster"/>
              <a:cs typeface="Lobster"/>
              <a:sym typeface="Lobster"/>
            </a:endParaRPr>
          </a:p>
          <a:p>
            <a:pPr marL="0" lvl="0" indent="0" algn="ctr" rtl="0">
              <a:lnSpc>
                <a:spcPct val="115000"/>
              </a:lnSpc>
              <a:spcBef>
                <a:spcPts val="1200"/>
              </a:spcBef>
              <a:spcAft>
                <a:spcPts val="1200"/>
              </a:spcAft>
              <a:buSzPts val="990"/>
              <a:buNone/>
            </a:pPr>
            <a:r>
              <a:rPr lang="en-GB" sz="2520">
                <a:latin typeface="Lobster"/>
                <a:ea typeface="Lobster"/>
                <a:cs typeface="Lobster"/>
                <a:sym typeface="Lobster"/>
              </a:rPr>
              <a:t>Predicting a single random observation </a:t>
            </a:r>
            <a:endParaRPr sz="2520"/>
          </a:p>
        </p:txBody>
      </p:sp>
      <p:pic>
        <p:nvPicPr>
          <p:cNvPr id="217" name="Google Shape;217;p32"/>
          <p:cNvPicPr preferRelativeResize="0"/>
          <p:nvPr/>
        </p:nvPicPr>
        <p:blipFill>
          <a:blip r:embed="rId3">
            <a:alphaModFix/>
          </a:blip>
          <a:stretch>
            <a:fillRect/>
          </a:stretch>
        </p:blipFill>
        <p:spPr>
          <a:xfrm>
            <a:off x="4152500" y="1329463"/>
            <a:ext cx="4421950" cy="2484575"/>
          </a:xfrm>
          <a:prstGeom prst="rect">
            <a:avLst/>
          </a:prstGeom>
          <a:noFill/>
          <a:ln>
            <a:noFill/>
          </a:ln>
          <a:effectLst>
            <a:outerShdw blurRad="171450" dist="219075" dir="2400000" algn="bl" rotWithShape="0">
              <a:srgbClr val="000000">
                <a:alpha val="50000"/>
              </a:srgbClr>
            </a:outerShdw>
          </a:effectLst>
        </p:spPr>
      </p:pic>
      <p:sp>
        <p:nvSpPr>
          <p:cNvPr id="218" name="Google Shape;218;p32"/>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Belinda</a:t>
            </a:r>
            <a:endParaRPr sz="1920">
              <a:latin typeface="Lobster"/>
              <a:ea typeface="Lobster"/>
              <a:cs typeface="Lobster"/>
              <a:sym typeface="Lobst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304800" y="1862575"/>
            <a:ext cx="4267200" cy="19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a:latin typeface="Lobster"/>
                <a:ea typeface="Lobster"/>
                <a:cs typeface="Lobster"/>
                <a:sym typeface="Lobster"/>
              </a:rPr>
              <a:t>Thank you for your attention!</a:t>
            </a:r>
            <a:endParaRPr sz="3000">
              <a:latin typeface="Lobster"/>
              <a:ea typeface="Lobster"/>
              <a:cs typeface="Lobster"/>
              <a:sym typeface="Lobster"/>
            </a:endParaRPr>
          </a:p>
          <a:p>
            <a:pPr marL="0" lvl="0" indent="0" algn="ctr" rtl="0">
              <a:spcBef>
                <a:spcPts val="0"/>
              </a:spcBef>
              <a:spcAft>
                <a:spcPts val="0"/>
              </a:spcAft>
              <a:buNone/>
            </a:pPr>
            <a:endParaRPr sz="3000">
              <a:latin typeface="Lobster"/>
              <a:ea typeface="Lobster"/>
              <a:cs typeface="Lobster"/>
              <a:sym typeface="Lobster"/>
            </a:endParaRPr>
          </a:p>
          <a:p>
            <a:pPr marL="0" lvl="0" indent="0" algn="ctr" rtl="0">
              <a:spcBef>
                <a:spcPts val="0"/>
              </a:spcBef>
              <a:spcAft>
                <a:spcPts val="0"/>
              </a:spcAft>
              <a:buNone/>
            </a:pPr>
            <a:r>
              <a:rPr lang="en-GB" sz="3000">
                <a:latin typeface="Lobster"/>
                <a:ea typeface="Lobster"/>
                <a:cs typeface="Lobster"/>
                <a:sym typeface="Lobster"/>
              </a:rPr>
              <a:t>Q &amp; A  </a:t>
            </a:r>
            <a:endParaRPr sz="3000">
              <a:latin typeface="Lobster"/>
              <a:ea typeface="Lobster"/>
              <a:cs typeface="Lobster"/>
              <a:sym typeface="Lobster"/>
            </a:endParaRPr>
          </a:p>
        </p:txBody>
      </p:sp>
      <p:pic>
        <p:nvPicPr>
          <p:cNvPr id="224" name="Google Shape;224;p33"/>
          <p:cNvPicPr preferRelativeResize="0"/>
          <p:nvPr/>
        </p:nvPicPr>
        <p:blipFill>
          <a:blip r:embed="rId3">
            <a:alphaModFix/>
          </a:blip>
          <a:stretch>
            <a:fillRect/>
          </a:stretch>
        </p:blipFill>
        <p:spPr>
          <a:xfrm>
            <a:off x="4398275" y="1439700"/>
            <a:ext cx="4267200" cy="28419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89400" y="262875"/>
            <a:ext cx="2882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latin typeface="Lobster"/>
                <a:ea typeface="Lobster"/>
                <a:cs typeface="Lobster"/>
                <a:sym typeface="Lobster"/>
              </a:rPr>
              <a:t> Project proposal</a:t>
            </a:r>
            <a:endParaRPr>
              <a:latin typeface="Lobster"/>
              <a:ea typeface="Lobster"/>
              <a:cs typeface="Lobster"/>
              <a:sym typeface="Lobster"/>
            </a:endParaRPr>
          </a:p>
        </p:txBody>
      </p:sp>
      <p:sp>
        <p:nvSpPr>
          <p:cNvPr id="70" name="Google Shape;70;p15"/>
          <p:cNvSpPr txBox="1">
            <a:spLocks noGrp="1"/>
          </p:cNvSpPr>
          <p:nvPr>
            <p:ph type="body" idx="1"/>
          </p:nvPr>
        </p:nvSpPr>
        <p:spPr>
          <a:xfrm>
            <a:off x="4125525" y="498600"/>
            <a:ext cx="4833000" cy="4340100"/>
          </a:xfrm>
          <a:prstGeom prst="rect">
            <a:avLst/>
          </a:prstGeom>
        </p:spPr>
        <p:txBody>
          <a:bodyPr spcFirstLastPara="1" wrap="square" lIns="91425" tIns="91425" rIns="91425" bIns="91425" anchor="t" anchorCtr="0">
            <a:normAutofit fontScale="77500" lnSpcReduction="20000"/>
          </a:bodyPr>
          <a:lstStyle/>
          <a:p>
            <a:pPr marL="0" lvl="0" indent="0" algn="just" rtl="0">
              <a:spcBef>
                <a:spcPts val="0"/>
              </a:spcBef>
              <a:spcAft>
                <a:spcPts val="0"/>
              </a:spcAft>
              <a:buClr>
                <a:schemeClr val="dk1"/>
              </a:buClr>
              <a:buSzPct val="61111"/>
              <a:buFont typeface="Arial"/>
              <a:buNone/>
            </a:pPr>
            <a:r>
              <a:rPr lang="en-GB">
                <a:latin typeface="Georgia"/>
                <a:ea typeface="Georgia"/>
                <a:cs typeface="Georgia"/>
                <a:sym typeface="Georgia"/>
              </a:rPr>
              <a:t>Breast cancer is the most common type of cancer in the UK. Most women diagnosed with breast cancer are over the age of 50, but younger women can also get breast cancer.</a:t>
            </a:r>
            <a:endParaRPr>
              <a:latin typeface="Georgia"/>
              <a:ea typeface="Georgia"/>
              <a:cs typeface="Georgia"/>
              <a:sym typeface="Georgia"/>
            </a:endParaRPr>
          </a:p>
          <a:p>
            <a:pPr marL="0" lvl="0" indent="0" algn="just" rtl="0">
              <a:spcBef>
                <a:spcPts val="1200"/>
              </a:spcBef>
              <a:spcAft>
                <a:spcPts val="0"/>
              </a:spcAft>
              <a:buClr>
                <a:schemeClr val="dk1"/>
              </a:buClr>
              <a:buSzPct val="61111"/>
              <a:buFont typeface="Arial"/>
              <a:buNone/>
            </a:pPr>
            <a:r>
              <a:rPr lang="en-GB">
                <a:latin typeface="Georgia"/>
                <a:ea typeface="Georgia"/>
                <a:cs typeface="Georgia"/>
                <a:sym typeface="Georgia"/>
              </a:rPr>
              <a:t>About 1 in 8 women are diagnosed with breast cancer during their lifetime. However, there's a good chance of recovery if it's detected at an early stage.</a:t>
            </a:r>
            <a:endParaRPr>
              <a:latin typeface="Georgia"/>
              <a:ea typeface="Georgia"/>
              <a:cs typeface="Georgia"/>
              <a:sym typeface="Georgia"/>
            </a:endParaRPr>
          </a:p>
          <a:p>
            <a:pPr marL="0" lvl="0" indent="0" algn="just" rtl="0">
              <a:spcBef>
                <a:spcPts val="1200"/>
              </a:spcBef>
              <a:spcAft>
                <a:spcPts val="0"/>
              </a:spcAft>
              <a:buClr>
                <a:schemeClr val="dk1"/>
              </a:buClr>
              <a:buSzPct val="61111"/>
              <a:buFont typeface="Arial"/>
              <a:buNone/>
            </a:pPr>
            <a:endParaRPr>
              <a:latin typeface="Georgia"/>
              <a:ea typeface="Georgia"/>
              <a:cs typeface="Georgia"/>
              <a:sym typeface="Georgia"/>
            </a:endParaRPr>
          </a:p>
          <a:p>
            <a:pPr marL="0" lvl="0" indent="0" algn="just" rtl="0">
              <a:spcBef>
                <a:spcPts val="1200"/>
              </a:spcBef>
              <a:spcAft>
                <a:spcPts val="0"/>
              </a:spcAft>
              <a:buClr>
                <a:schemeClr val="dk1"/>
              </a:buClr>
              <a:buSzPct val="61111"/>
              <a:buFont typeface="Arial"/>
              <a:buNone/>
            </a:pPr>
            <a:r>
              <a:rPr lang="en-GB">
                <a:latin typeface="Georgia"/>
                <a:ea typeface="Georgia"/>
                <a:cs typeface="Georgia"/>
                <a:sym typeface="Georgia"/>
              </a:rPr>
              <a:t>The early diagnosis of breast cancer can improve the prognosis and chance of survival significantly, as it can promote timely clinical treatment to patients. In addition, further accurate classification of benign tumours can prevent patients from undergoing unnecessary treatments. </a:t>
            </a:r>
            <a:endParaRPr>
              <a:latin typeface="Georgia"/>
              <a:ea typeface="Georgia"/>
              <a:cs typeface="Georgia"/>
              <a:sym typeface="Georgia"/>
            </a:endParaRPr>
          </a:p>
          <a:p>
            <a:pPr marL="0" lvl="0" indent="0" algn="just" rtl="0">
              <a:spcBef>
                <a:spcPts val="1200"/>
              </a:spcBef>
              <a:spcAft>
                <a:spcPts val="0"/>
              </a:spcAft>
              <a:buClr>
                <a:schemeClr val="dk1"/>
              </a:buClr>
              <a:buSzPct val="61111"/>
              <a:buFont typeface="Arial"/>
              <a:buNone/>
            </a:pPr>
            <a:r>
              <a:rPr lang="en-GB">
                <a:latin typeface="Georgia"/>
                <a:ea typeface="Georgia"/>
                <a:cs typeface="Georgia"/>
                <a:sym typeface="Georgia"/>
              </a:rPr>
              <a:t>Thus, the correct diagnosis of breast cancer and classification of patients into malignant or benign groups is the subject of much research.</a:t>
            </a:r>
            <a:endParaRPr>
              <a:latin typeface="Georgia"/>
              <a:ea typeface="Georgia"/>
              <a:cs typeface="Georgia"/>
              <a:sym typeface="Georgia"/>
            </a:endParaRPr>
          </a:p>
          <a:p>
            <a:pPr marL="0" lvl="0" indent="0" algn="just" rtl="0">
              <a:spcBef>
                <a:spcPts val="1200"/>
              </a:spcBef>
              <a:spcAft>
                <a:spcPts val="1200"/>
              </a:spcAft>
              <a:buNone/>
            </a:pPr>
            <a:endParaRPr>
              <a:latin typeface="Georgia"/>
              <a:ea typeface="Georgia"/>
              <a:cs typeface="Georgia"/>
              <a:sym typeface="Georgia"/>
            </a:endParaRPr>
          </a:p>
        </p:txBody>
      </p:sp>
      <p:pic>
        <p:nvPicPr>
          <p:cNvPr id="71" name="Google Shape;71;p15"/>
          <p:cNvPicPr preferRelativeResize="0"/>
          <p:nvPr/>
        </p:nvPicPr>
        <p:blipFill>
          <a:blip r:embed="rId3">
            <a:alphaModFix/>
          </a:blip>
          <a:stretch>
            <a:fillRect/>
          </a:stretch>
        </p:blipFill>
        <p:spPr>
          <a:xfrm>
            <a:off x="1090975" y="1071300"/>
            <a:ext cx="2511600" cy="3767400"/>
          </a:xfrm>
          <a:prstGeom prst="rect">
            <a:avLst/>
          </a:prstGeom>
          <a:noFill/>
          <a:ln>
            <a:noFill/>
          </a:ln>
          <a:effectLst>
            <a:outerShdw blurRad="228600" dist="276225" dir="7920000" algn="bl" rotWithShape="0">
              <a:srgbClr val="000000">
                <a:alpha val="50000"/>
              </a:srgbClr>
            </a:outerShdw>
          </a:effectLst>
        </p:spPr>
      </p:pic>
      <p:sp>
        <p:nvSpPr>
          <p:cNvPr id="72" name="Google Shape;72;p15"/>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Belinda</a:t>
            </a:r>
            <a:endParaRPr sz="1920">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889400" y="445025"/>
            <a:ext cx="28932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latin typeface="Lobster"/>
                <a:ea typeface="Lobster"/>
                <a:cs typeface="Lobster"/>
                <a:sym typeface="Lobster"/>
              </a:rPr>
              <a:t>Objectives </a:t>
            </a:r>
            <a:endParaRPr>
              <a:latin typeface="Lobster"/>
              <a:ea typeface="Lobster"/>
              <a:cs typeface="Lobster"/>
              <a:sym typeface="Lobster"/>
            </a:endParaRPr>
          </a:p>
        </p:txBody>
      </p:sp>
      <p:sp>
        <p:nvSpPr>
          <p:cNvPr id="78" name="Google Shape;78;p16"/>
          <p:cNvSpPr txBox="1">
            <a:spLocks noGrp="1"/>
          </p:cNvSpPr>
          <p:nvPr>
            <p:ph type="body" idx="1"/>
          </p:nvPr>
        </p:nvSpPr>
        <p:spPr>
          <a:xfrm>
            <a:off x="3782600" y="1873600"/>
            <a:ext cx="5059200" cy="2329500"/>
          </a:xfrm>
          <a:prstGeom prst="rect">
            <a:avLst/>
          </a:prstGeom>
        </p:spPr>
        <p:txBody>
          <a:bodyPr spcFirstLastPara="1" wrap="square" lIns="91425" tIns="91425" rIns="91425" bIns="91425" anchor="t" anchorCtr="0">
            <a:normAutofit lnSpcReduction="20000"/>
          </a:bodyPr>
          <a:lstStyle/>
          <a:p>
            <a:pPr marL="0" lvl="0" indent="0" algn="just" rtl="0">
              <a:lnSpc>
                <a:spcPct val="95000"/>
              </a:lnSpc>
              <a:spcBef>
                <a:spcPts val="0"/>
              </a:spcBef>
              <a:spcAft>
                <a:spcPts val="0"/>
              </a:spcAft>
              <a:buClr>
                <a:schemeClr val="dk1"/>
              </a:buClr>
              <a:buSzPts val="1100"/>
              <a:buFont typeface="Arial"/>
              <a:buNone/>
            </a:pPr>
            <a:r>
              <a:rPr lang="en-GB" sz="1600">
                <a:latin typeface="Georgia"/>
                <a:ea typeface="Georgia"/>
                <a:cs typeface="Georgia"/>
                <a:sym typeface="Georgia"/>
              </a:rPr>
              <a:t>Our project aims to observe which features are most helpful in predicting malignant or benign cancer and to see general trends that may aid us in model selection and hyperparameter selection. </a:t>
            </a:r>
            <a:endParaRPr sz="1600">
              <a:latin typeface="Georgia"/>
              <a:ea typeface="Georgia"/>
              <a:cs typeface="Georgia"/>
              <a:sym typeface="Georgia"/>
            </a:endParaRPr>
          </a:p>
          <a:p>
            <a:pPr marL="0" lvl="0" indent="0" algn="just" rtl="0">
              <a:lnSpc>
                <a:spcPct val="95000"/>
              </a:lnSpc>
              <a:spcBef>
                <a:spcPts val="1200"/>
              </a:spcBef>
              <a:spcAft>
                <a:spcPts val="0"/>
              </a:spcAft>
              <a:buClr>
                <a:schemeClr val="dk1"/>
              </a:buClr>
              <a:buSzPts val="1100"/>
              <a:buFont typeface="Arial"/>
              <a:buNone/>
            </a:pPr>
            <a:r>
              <a:rPr lang="en-GB" sz="1600">
                <a:latin typeface="Georgia"/>
                <a:ea typeface="Georgia"/>
                <a:cs typeface="Georgia"/>
                <a:sym typeface="Georgia"/>
              </a:rPr>
              <a:t>Our goal is to determine whether breast cancer is benign or malignant. As such, we have used machine learning classification methods to fit a function that can predict the cancer type to achieve this.</a:t>
            </a:r>
            <a:endParaRPr sz="1600">
              <a:latin typeface="Georgia"/>
              <a:ea typeface="Georgia"/>
              <a:cs typeface="Georgia"/>
              <a:sym typeface="Georgia"/>
            </a:endParaRPr>
          </a:p>
          <a:p>
            <a:pPr marL="0" lvl="0" indent="0" algn="just" rtl="0">
              <a:lnSpc>
                <a:spcPct val="95000"/>
              </a:lnSpc>
              <a:spcBef>
                <a:spcPts val="1200"/>
              </a:spcBef>
              <a:spcAft>
                <a:spcPts val="1200"/>
              </a:spcAft>
              <a:buNone/>
            </a:pPr>
            <a:endParaRPr sz="1600">
              <a:latin typeface="Georgia"/>
              <a:ea typeface="Georgia"/>
              <a:cs typeface="Georgia"/>
              <a:sym typeface="Georgia"/>
            </a:endParaRPr>
          </a:p>
        </p:txBody>
      </p:sp>
      <p:pic>
        <p:nvPicPr>
          <p:cNvPr id="79" name="Google Shape;79;p16"/>
          <p:cNvPicPr preferRelativeResize="0"/>
          <p:nvPr/>
        </p:nvPicPr>
        <p:blipFill>
          <a:blip r:embed="rId3">
            <a:alphaModFix/>
          </a:blip>
          <a:stretch>
            <a:fillRect/>
          </a:stretch>
        </p:blipFill>
        <p:spPr>
          <a:xfrm>
            <a:off x="1072525" y="1232300"/>
            <a:ext cx="2358375" cy="3537549"/>
          </a:xfrm>
          <a:prstGeom prst="rect">
            <a:avLst/>
          </a:prstGeom>
          <a:noFill/>
          <a:ln>
            <a:noFill/>
          </a:ln>
          <a:effectLst>
            <a:outerShdw blurRad="242888" dist="238125" dir="7740000" algn="bl" rotWithShape="0">
              <a:srgbClr val="000000">
                <a:alpha val="50000"/>
              </a:srgbClr>
            </a:outerShdw>
          </a:effectLst>
        </p:spPr>
      </p:pic>
      <p:sp>
        <p:nvSpPr>
          <p:cNvPr id="80" name="Google Shape;80;p16"/>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Belinda</a:t>
            </a:r>
            <a:endParaRPr sz="1920">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89400" y="445025"/>
            <a:ext cx="28824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latin typeface="Lobster"/>
                <a:ea typeface="Lobster"/>
                <a:cs typeface="Lobster"/>
                <a:sym typeface="Lobster"/>
              </a:rPr>
              <a:t>Data Preparation</a:t>
            </a:r>
            <a:endParaRPr>
              <a:latin typeface="Lobster"/>
              <a:ea typeface="Lobster"/>
              <a:cs typeface="Lobster"/>
              <a:sym typeface="Lobster"/>
            </a:endParaRPr>
          </a:p>
        </p:txBody>
      </p:sp>
      <p:sp>
        <p:nvSpPr>
          <p:cNvPr id="86" name="Google Shape;86;p17"/>
          <p:cNvSpPr txBox="1">
            <a:spLocks noGrp="1"/>
          </p:cNvSpPr>
          <p:nvPr>
            <p:ph type="body" idx="1"/>
          </p:nvPr>
        </p:nvSpPr>
        <p:spPr>
          <a:xfrm>
            <a:off x="4146950" y="1152425"/>
            <a:ext cx="4685400" cy="3821100"/>
          </a:xfrm>
          <a:prstGeom prst="rect">
            <a:avLst/>
          </a:prstGeom>
        </p:spPr>
        <p:txBody>
          <a:bodyPr spcFirstLastPara="1" wrap="square" lIns="91425" tIns="91425" rIns="91425" bIns="91425" anchor="t" anchorCtr="0">
            <a:normAutofit/>
          </a:bodyPr>
          <a:lstStyle/>
          <a:p>
            <a:pPr marL="0" lvl="0" indent="0" algn="just" rtl="0">
              <a:lnSpc>
                <a:spcPct val="95000"/>
              </a:lnSpc>
              <a:spcBef>
                <a:spcPts val="0"/>
              </a:spcBef>
              <a:spcAft>
                <a:spcPts val="0"/>
              </a:spcAft>
              <a:buSzPts val="1018"/>
              <a:buNone/>
            </a:pPr>
            <a:endParaRPr sz="1465">
              <a:latin typeface="Georgia"/>
              <a:ea typeface="Georgia"/>
              <a:cs typeface="Georgia"/>
              <a:sym typeface="Georgia"/>
            </a:endParaRPr>
          </a:p>
          <a:p>
            <a:pPr marL="0" lvl="0" indent="0" algn="just" rtl="0">
              <a:lnSpc>
                <a:spcPct val="95000"/>
              </a:lnSpc>
              <a:spcBef>
                <a:spcPts val="1200"/>
              </a:spcBef>
              <a:spcAft>
                <a:spcPts val="0"/>
              </a:spcAft>
              <a:buClr>
                <a:schemeClr val="dk1"/>
              </a:buClr>
              <a:buSzPts val="1018"/>
              <a:buFont typeface="Arial"/>
              <a:buNone/>
            </a:pPr>
            <a:r>
              <a:rPr lang="en-GB" sz="1465">
                <a:latin typeface="Georgia"/>
                <a:ea typeface="Georgia"/>
                <a:cs typeface="Georgia"/>
                <a:sym typeface="Georgia"/>
              </a:rPr>
              <a:t>The dataset we used for this project is publicly available on </a:t>
            </a:r>
            <a:r>
              <a:rPr lang="en-GB" sz="1465" u="sng">
                <a:solidFill>
                  <a:schemeClr val="hlink"/>
                </a:solidFill>
                <a:latin typeface="Georgia"/>
                <a:ea typeface="Georgia"/>
                <a:cs typeface="Georgia"/>
                <a:sym typeface="Georgia"/>
                <a:hlinkClick r:id="rId3"/>
              </a:rPr>
              <a:t>kaggle.com</a:t>
            </a:r>
            <a:r>
              <a:rPr lang="en-GB" sz="1465">
                <a:latin typeface="Georgia"/>
                <a:ea typeface="Georgia"/>
                <a:cs typeface="Georgia"/>
                <a:sym typeface="Georgia"/>
              </a:rPr>
              <a:t> and was created by Dr William H. Wolberg, a physician at the University Of Wisconsin Hospital in Madison, Wisconsin, USA. </a:t>
            </a:r>
            <a:endParaRPr sz="1465">
              <a:latin typeface="Georgia"/>
              <a:ea typeface="Georgia"/>
              <a:cs typeface="Georgia"/>
              <a:sym typeface="Georgia"/>
            </a:endParaRPr>
          </a:p>
          <a:p>
            <a:pPr marL="0" lvl="0" indent="0" algn="just" rtl="0">
              <a:lnSpc>
                <a:spcPct val="95000"/>
              </a:lnSpc>
              <a:spcBef>
                <a:spcPts val="1200"/>
              </a:spcBef>
              <a:spcAft>
                <a:spcPts val="1200"/>
              </a:spcAft>
              <a:buSzPts val="1018"/>
              <a:buNone/>
            </a:pPr>
            <a:r>
              <a:rPr lang="en-GB" sz="1465">
                <a:latin typeface="Georgia"/>
                <a:ea typeface="Georgia"/>
                <a:cs typeface="Georgia"/>
                <a:sym typeface="Georgia"/>
              </a:rPr>
              <a:t>To create the dataset, Dr Wolberg used fluid samples taken from patients with solid breast masses and an easy-to-use graphical computer program called Xcyt, which can analyse cytological features based on a digital scan. The program uses a curve-fitting algorithm to compute ten features from each one of the cells in the sample, and then it calculates the mean value, extreme value and standard error of each feature for the image, returning a 30 real-valued vector.</a:t>
            </a:r>
            <a:endParaRPr sz="1465">
              <a:latin typeface="Georgia"/>
              <a:ea typeface="Georgia"/>
              <a:cs typeface="Georgia"/>
              <a:sym typeface="Georgia"/>
            </a:endParaRPr>
          </a:p>
        </p:txBody>
      </p:sp>
      <p:pic>
        <p:nvPicPr>
          <p:cNvPr id="87" name="Google Shape;87;p17"/>
          <p:cNvPicPr preferRelativeResize="0"/>
          <p:nvPr/>
        </p:nvPicPr>
        <p:blipFill>
          <a:blip r:embed="rId4">
            <a:alphaModFix/>
          </a:blip>
          <a:stretch>
            <a:fillRect/>
          </a:stretch>
        </p:blipFill>
        <p:spPr>
          <a:xfrm>
            <a:off x="1072500" y="1152475"/>
            <a:ext cx="2547316" cy="3820974"/>
          </a:xfrm>
          <a:prstGeom prst="rect">
            <a:avLst/>
          </a:prstGeom>
          <a:noFill/>
          <a:ln>
            <a:noFill/>
          </a:ln>
          <a:effectLst>
            <a:outerShdw blurRad="228600" dist="238125" dir="9300000" algn="bl" rotWithShape="0">
              <a:srgbClr val="000000">
                <a:alpha val="50000"/>
              </a:srgbClr>
            </a:outerShdw>
          </a:effectLst>
        </p:spPr>
      </p:pic>
      <p:sp>
        <p:nvSpPr>
          <p:cNvPr id="88" name="Google Shape;88;p17"/>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Mini</a:t>
            </a:r>
            <a:endParaRPr sz="1920">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889400" y="445025"/>
            <a:ext cx="28824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latin typeface="Lobster"/>
                <a:ea typeface="Lobster"/>
                <a:cs typeface="Lobster"/>
                <a:sym typeface="Lobster"/>
              </a:rPr>
              <a:t>Data Preparation</a:t>
            </a:r>
            <a:endParaRPr>
              <a:latin typeface="Lobster"/>
              <a:ea typeface="Lobster"/>
              <a:cs typeface="Lobster"/>
              <a:sym typeface="Lobster"/>
            </a:endParaRPr>
          </a:p>
        </p:txBody>
      </p:sp>
      <p:sp>
        <p:nvSpPr>
          <p:cNvPr id="94" name="Google Shape;94;p18"/>
          <p:cNvSpPr txBox="1">
            <a:spLocks noGrp="1"/>
          </p:cNvSpPr>
          <p:nvPr>
            <p:ph type="body" idx="1"/>
          </p:nvPr>
        </p:nvSpPr>
        <p:spPr>
          <a:xfrm>
            <a:off x="4146950" y="445025"/>
            <a:ext cx="4685400" cy="4528500"/>
          </a:xfrm>
          <a:prstGeom prst="rect">
            <a:avLst/>
          </a:prstGeom>
        </p:spPr>
        <p:txBody>
          <a:bodyPr spcFirstLastPara="1" wrap="square" lIns="91425" tIns="91425" rIns="91425" bIns="91425" anchor="t" anchorCtr="0">
            <a:normAutofit fontScale="70000" lnSpcReduction="10000"/>
          </a:bodyPr>
          <a:lstStyle/>
          <a:p>
            <a:pPr marL="0" lvl="0" indent="0" algn="just" rtl="0">
              <a:spcBef>
                <a:spcPts val="0"/>
              </a:spcBef>
              <a:spcAft>
                <a:spcPts val="0"/>
              </a:spcAft>
              <a:buNone/>
            </a:pPr>
            <a:r>
              <a:rPr lang="en-GB">
                <a:latin typeface="Georgia"/>
                <a:ea typeface="Georgia"/>
                <a:cs typeface="Georgia"/>
                <a:sym typeface="Georgia"/>
              </a:rPr>
              <a:t>Attribute Information:</a:t>
            </a:r>
            <a:endParaRPr>
              <a:latin typeface="Georgia"/>
              <a:ea typeface="Georgia"/>
              <a:cs typeface="Georgia"/>
              <a:sym typeface="Georgia"/>
            </a:endParaRPr>
          </a:p>
          <a:p>
            <a:pPr marL="457200" lvl="0" indent="-308610" algn="just" rtl="0">
              <a:spcBef>
                <a:spcPts val="1200"/>
              </a:spcBef>
              <a:spcAft>
                <a:spcPts val="0"/>
              </a:spcAft>
              <a:buSzPct val="100000"/>
              <a:buFont typeface="Georgia"/>
              <a:buChar char="-"/>
            </a:pPr>
            <a:r>
              <a:rPr lang="en-GB">
                <a:latin typeface="Georgia"/>
                <a:ea typeface="Georgia"/>
                <a:cs typeface="Georgia"/>
                <a:sym typeface="Georgia"/>
              </a:rPr>
              <a:t>ID number </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Diagnosis (M = malignant, B = benign) </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Ten real-valued features are computed for each cell nucleus:</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radius (mean of distances from center to points on the perimeter)</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texture (standard deviation of gray-scale values)</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perimeter</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area</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smoothness (local variation in radius lengths)</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compactness (perimeter² / area — 1.0)</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concavity (severity of concave portions of the contour)</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concave points (number of concave portions of the contour)</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symmetry</a:t>
            </a:r>
            <a:endParaRPr>
              <a:latin typeface="Georgia"/>
              <a:ea typeface="Georgia"/>
              <a:cs typeface="Georgia"/>
              <a:sym typeface="Georgia"/>
            </a:endParaRPr>
          </a:p>
          <a:p>
            <a:pPr marL="457200" lvl="0" indent="-308610" algn="just" rtl="0">
              <a:spcBef>
                <a:spcPts val="0"/>
              </a:spcBef>
              <a:spcAft>
                <a:spcPts val="0"/>
              </a:spcAft>
              <a:buSzPct val="100000"/>
              <a:buFont typeface="Georgia"/>
              <a:buChar char="❖"/>
            </a:pPr>
            <a:r>
              <a:rPr lang="en-GB">
                <a:latin typeface="Georgia"/>
                <a:ea typeface="Georgia"/>
                <a:cs typeface="Georgia"/>
                <a:sym typeface="Georgia"/>
              </a:rPr>
              <a:t>fractal dimension (“coastline approximation” — 1)</a:t>
            </a:r>
            <a:endParaRPr>
              <a:latin typeface="Georgia"/>
              <a:ea typeface="Georgia"/>
              <a:cs typeface="Georgia"/>
              <a:sym typeface="Georgia"/>
            </a:endParaRPr>
          </a:p>
          <a:p>
            <a:pPr marL="0" lvl="0" indent="0" algn="just" rtl="0">
              <a:spcBef>
                <a:spcPts val="1200"/>
              </a:spcBef>
              <a:spcAft>
                <a:spcPts val="1200"/>
              </a:spcAft>
              <a:buNone/>
            </a:pPr>
            <a:r>
              <a:rPr lang="en-GB">
                <a:latin typeface="Georgia"/>
                <a:ea typeface="Georgia"/>
                <a:cs typeface="Georgia"/>
                <a:sym typeface="Georgia"/>
              </a:rPr>
              <a:t>The mean, standard error and “worst” or largest (mean of the three largest values) of these features were computed for each image, resulting in 30 features. </a:t>
            </a:r>
            <a:endParaRPr>
              <a:latin typeface="Georgia"/>
              <a:ea typeface="Georgia"/>
              <a:cs typeface="Georgia"/>
              <a:sym typeface="Georgia"/>
            </a:endParaRPr>
          </a:p>
        </p:txBody>
      </p:sp>
      <p:pic>
        <p:nvPicPr>
          <p:cNvPr id="95" name="Google Shape;95;p18"/>
          <p:cNvPicPr preferRelativeResize="0"/>
          <p:nvPr/>
        </p:nvPicPr>
        <p:blipFill>
          <a:blip r:embed="rId3">
            <a:alphaModFix/>
          </a:blip>
          <a:stretch>
            <a:fillRect/>
          </a:stretch>
        </p:blipFill>
        <p:spPr>
          <a:xfrm>
            <a:off x="1072500" y="1152475"/>
            <a:ext cx="2547316" cy="3820974"/>
          </a:xfrm>
          <a:prstGeom prst="rect">
            <a:avLst/>
          </a:prstGeom>
          <a:noFill/>
          <a:ln>
            <a:noFill/>
          </a:ln>
          <a:effectLst>
            <a:outerShdw blurRad="228600" dist="238125" dir="9300000" algn="bl" rotWithShape="0">
              <a:srgbClr val="000000">
                <a:alpha val="50000"/>
              </a:srgbClr>
            </a:outerShdw>
          </a:effectLst>
        </p:spPr>
      </p:pic>
      <p:sp>
        <p:nvSpPr>
          <p:cNvPr id="96" name="Google Shape;96;p18"/>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Mini</a:t>
            </a:r>
            <a:endParaRPr sz="1920">
              <a:latin typeface="Lobster"/>
              <a:ea typeface="Lobster"/>
              <a:cs typeface="Lobster"/>
              <a:sym typeface="Lobs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7301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Data Pre-processing - </a:t>
            </a:r>
            <a:r>
              <a:rPr lang="en-GB" i="1">
                <a:latin typeface="Lobster"/>
                <a:ea typeface="Lobster"/>
                <a:cs typeface="Lobster"/>
                <a:sym typeface="Lobster"/>
              </a:rPr>
              <a:t>Data exploration</a:t>
            </a:r>
            <a:endParaRPr i="1">
              <a:latin typeface="Lobster"/>
              <a:ea typeface="Lobster"/>
              <a:cs typeface="Lobster"/>
              <a:sym typeface="Lobster"/>
            </a:endParaRPr>
          </a:p>
        </p:txBody>
      </p:sp>
      <p:sp>
        <p:nvSpPr>
          <p:cNvPr id="102" name="Google Shape;102;p19"/>
          <p:cNvSpPr txBox="1">
            <a:spLocks noGrp="1"/>
          </p:cNvSpPr>
          <p:nvPr>
            <p:ph type="body" idx="1"/>
          </p:nvPr>
        </p:nvSpPr>
        <p:spPr>
          <a:xfrm>
            <a:off x="363400" y="1143150"/>
            <a:ext cx="8516700" cy="1037100"/>
          </a:xfrm>
          <a:prstGeom prst="rect">
            <a:avLst/>
          </a:prstGeom>
        </p:spPr>
        <p:txBody>
          <a:bodyPr spcFirstLastPara="1" wrap="square" lIns="91425" tIns="91425" rIns="91425" bIns="91425" anchor="t" anchorCtr="0">
            <a:normAutofit/>
          </a:bodyPr>
          <a:lstStyle/>
          <a:p>
            <a:pPr marL="457200" lvl="0" indent="-298450" algn="just" rtl="0">
              <a:spcBef>
                <a:spcPts val="0"/>
              </a:spcBef>
              <a:spcAft>
                <a:spcPts val="0"/>
              </a:spcAft>
              <a:buSzPts val="1100"/>
              <a:buFont typeface="Georgia"/>
              <a:buChar char="●"/>
            </a:pPr>
            <a:r>
              <a:rPr lang="en-GB" sz="1100">
                <a:latin typeface="Georgia"/>
                <a:ea typeface="Georgia"/>
                <a:cs typeface="Georgia"/>
                <a:sym typeface="Georgia"/>
              </a:rPr>
              <a:t>Breast Cancer Wisconsin (Diagnostic) Data Set is available on  </a:t>
            </a:r>
            <a:r>
              <a:rPr lang="en-GB" sz="1100" u="sng">
                <a:solidFill>
                  <a:schemeClr val="hlink"/>
                </a:solidFill>
                <a:latin typeface="Georgia"/>
                <a:ea typeface="Georgia"/>
                <a:cs typeface="Georgia"/>
                <a:sym typeface="Georgia"/>
                <a:hlinkClick r:id="rId3"/>
              </a:rPr>
              <a:t>https://www.kaggle.com/uciml/breast-cancer-wisconsin-data</a:t>
            </a:r>
            <a:r>
              <a:rPr lang="en-GB" sz="1100">
                <a:latin typeface="Georgia"/>
                <a:ea typeface="Georgia"/>
                <a:cs typeface="Georgia"/>
                <a:sym typeface="Georgia"/>
              </a:rPr>
              <a:t> </a:t>
            </a:r>
            <a:endParaRPr sz="1100">
              <a:latin typeface="Georgia"/>
              <a:ea typeface="Georgia"/>
              <a:cs typeface="Georgia"/>
              <a:sym typeface="Georgia"/>
            </a:endParaRPr>
          </a:p>
          <a:p>
            <a:pPr marL="457200" lvl="0" indent="-298450" algn="just" rtl="0">
              <a:spcBef>
                <a:spcPts val="0"/>
              </a:spcBef>
              <a:spcAft>
                <a:spcPts val="0"/>
              </a:spcAft>
              <a:buSzPts val="1100"/>
              <a:buFont typeface="Georgia"/>
              <a:buChar char="●"/>
            </a:pPr>
            <a:r>
              <a:rPr lang="en-GB" sz="1100">
                <a:latin typeface="Georgia"/>
                <a:ea typeface="Georgia"/>
                <a:cs typeface="Georgia"/>
                <a:sym typeface="Georgia"/>
              </a:rPr>
              <a:t>First we imported the libraries, read the csv file and checked the dataset.</a:t>
            </a:r>
            <a:endParaRPr sz="1100">
              <a:latin typeface="Georgia"/>
              <a:ea typeface="Georgia"/>
              <a:cs typeface="Georgia"/>
              <a:sym typeface="Georgia"/>
            </a:endParaRPr>
          </a:p>
          <a:p>
            <a:pPr marL="457200" lvl="0" indent="-298450" algn="just" rtl="0">
              <a:spcBef>
                <a:spcPts val="0"/>
              </a:spcBef>
              <a:spcAft>
                <a:spcPts val="0"/>
              </a:spcAft>
              <a:buSzPts val="1100"/>
              <a:buFont typeface="Georgia"/>
              <a:buChar char="●"/>
            </a:pPr>
            <a:r>
              <a:rPr lang="en-GB" sz="1100">
                <a:latin typeface="Georgia"/>
                <a:ea typeface="Georgia"/>
                <a:cs typeface="Georgia"/>
                <a:sym typeface="Georgia"/>
              </a:rPr>
              <a:t>We explored the data to get insights about the data.</a:t>
            </a:r>
            <a:endParaRPr sz="1100">
              <a:latin typeface="Georgia"/>
              <a:ea typeface="Georgia"/>
              <a:cs typeface="Georgia"/>
              <a:sym typeface="Georgia"/>
            </a:endParaRPr>
          </a:p>
          <a:p>
            <a:pPr marL="457200" lvl="0" indent="-298450" algn="just" rtl="0">
              <a:spcBef>
                <a:spcPts val="0"/>
              </a:spcBef>
              <a:spcAft>
                <a:spcPts val="0"/>
              </a:spcAft>
              <a:buSzPts val="1100"/>
              <a:buFont typeface="Georgia"/>
              <a:buChar char="●"/>
            </a:pPr>
            <a:r>
              <a:rPr lang="en-GB" sz="1100">
                <a:latin typeface="Georgia"/>
                <a:ea typeface="Georgia"/>
                <a:cs typeface="Georgia"/>
                <a:sym typeface="Georgia"/>
              </a:rPr>
              <a:t>We then checked if there are missing values in the dataset.</a:t>
            </a:r>
            <a:endParaRPr sz="1300">
              <a:latin typeface="Georgia"/>
              <a:ea typeface="Georgia"/>
              <a:cs typeface="Georgia"/>
              <a:sym typeface="Georgia"/>
            </a:endParaRPr>
          </a:p>
        </p:txBody>
      </p:sp>
      <p:pic>
        <p:nvPicPr>
          <p:cNvPr id="103" name="Google Shape;103;p19"/>
          <p:cNvPicPr preferRelativeResize="0"/>
          <p:nvPr/>
        </p:nvPicPr>
        <p:blipFill>
          <a:blip r:embed="rId4">
            <a:alphaModFix/>
          </a:blip>
          <a:stretch>
            <a:fillRect/>
          </a:stretch>
        </p:blipFill>
        <p:spPr>
          <a:xfrm>
            <a:off x="7055099" y="2576898"/>
            <a:ext cx="1986251" cy="2002250"/>
          </a:xfrm>
          <a:prstGeom prst="rect">
            <a:avLst/>
          </a:prstGeom>
          <a:noFill/>
          <a:ln>
            <a:noFill/>
          </a:ln>
        </p:spPr>
      </p:pic>
      <p:pic>
        <p:nvPicPr>
          <p:cNvPr id="104" name="Google Shape;104;p19"/>
          <p:cNvPicPr preferRelativeResize="0"/>
          <p:nvPr/>
        </p:nvPicPr>
        <p:blipFill>
          <a:blip r:embed="rId5">
            <a:alphaModFix/>
          </a:blip>
          <a:stretch>
            <a:fillRect/>
          </a:stretch>
        </p:blipFill>
        <p:spPr>
          <a:xfrm>
            <a:off x="3863013" y="2771976"/>
            <a:ext cx="3113649" cy="1612100"/>
          </a:xfrm>
          <a:prstGeom prst="rect">
            <a:avLst/>
          </a:prstGeom>
          <a:noFill/>
          <a:ln>
            <a:noFill/>
          </a:ln>
        </p:spPr>
      </p:pic>
      <p:pic>
        <p:nvPicPr>
          <p:cNvPr id="105" name="Google Shape;105;p19"/>
          <p:cNvPicPr preferRelativeResize="0"/>
          <p:nvPr/>
        </p:nvPicPr>
        <p:blipFill>
          <a:blip r:embed="rId6">
            <a:alphaModFix/>
          </a:blip>
          <a:stretch>
            <a:fillRect/>
          </a:stretch>
        </p:blipFill>
        <p:spPr>
          <a:xfrm>
            <a:off x="152400" y="2332650"/>
            <a:ext cx="3558213" cy="2602128"/>
          </a:xfrm>
          <a:prstGeom prst="rect">
            <a:avLst/>
          </a:prstGeom>
          <a:noFill/>
          <a:ln>
            <a:noFill/>
          </a:ln>
        </p:spPr>
      </p:pic>
      <p:sp>
        <p:nvSpPr>
          <p:cNvPr id="106" name="Google Shape;106;p19"/>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Belinda</a:t>
            </a:r>
            <a:endParaRPr sz="1920">
              <a:latin typeface="Lobster"/>
              <a:ea typeface="Lobster"/>
              <a:cs typeface="Lobster"/>
              <a:sym typeface="Lobs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31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Data Pre-processing  - </a:t>
            </a:r>
            <a:r>
              <a:rPr lang="en-GB" i="1">
                <a:latin typeface="Lobster"/>
                <a:ea typeface="Lobster"/>
                <a:cs typeface="Lobster"/>
                <a:sym typeface="Lobster"/>
              </a:rPr>
              <a:t>Data visualization</a:t>
            </a:r>
            <a:endParaRPr i="1">
              <a:latin typeface="Lobster"/>
              <a:ea typeface="Lobster"/>
              <a:cs typeface="Lobster"/>
              <a:sym typeface="Lobster"/>
            </a:endParaRPr>
          </a:p>
        </p:txBody>
      </p:sp>
      <p:sp>
        <p:nvSpPr>
          <p:cNvPr id="112" name="Google Shape;112;p20"/>
          <p:cNvSpPr txBox="1">
            <a:spLocks noGrp="1"/>
          </p:cNvSpPr>
          <p:nvPr>
            <p:ph type="body" idx="1"/>
          </p:nvPr>
        </p:nvSpPr>
        <p:spPr>
          <a:xfrm>
            <a:off x="363400" y="1143150"/>
            <a:ext cx="8516700" cy="1037100"/>
          </a:xfrm>
          <a:prstGeom prst="rect">
            <a:avLst/>
          </a:prstGeom>
        </p:spPr>
        <p:txBody>
          <a:bodyPr spcFirstLastPara="1" wrap="square" lIns="91425" tIns="91425" rIns="91425" bIns="91425" anchor="t" anchorCtr="0">
            <a:normAutofit/>
          </a:bodyPr>
          <a:lstStyle/>
          <a:p>
            <a:pPr marL="457200" lvl="0" indent="-298450" algn="just" rtl="0">
              <a:spcBef>
                <a:spcPts val="0"/>
              </a:spcBef>
              <a:spcAft>
                <a:spcPts val="0"/>
              </a:spcAft>
              <a:buSzPts val="1100"/>
              <a:buFont typeface="Georgia"/>
              <a:buChar char="●"/>
            </a:pPr>
            <a:r>
              <a:rPr lang="en-GB" sz="1100">
                <a:latin typeface="Georgia"/>
                <a:ea typeface="Georgia"/>
                <a:cs typeface="Georgia"/>
                <a:sym typeface="Georgia"/>
              </a:rPr>
              <a:t>We checked the columns containing categorical values (</a:t>
            </a:r>
            <a:r>
              <a:rPr lang="en-GB" sz="1100">
                <a:solidFill>
                  <a:srgbClr val="FF0000"/>
                </a:solidFill>
                <a:latin typeface="Georgia"/>
                <a:ea typeface="Georgia"/>
                <a:cs typeface="Georgia"/>
                <a:sym typeface="Georgia"/>
              </a:rPr>
              <a:t>‘object’</a:t>
            </a:r>
            <a:r>
              <a:rPr lang="en-GB" sz="1100">
                <a:latin typeface="Georgia"/>
                <a:ea typeface="Georgia"/>
                <a:cs typeface="Georgia"/>
                <a:sym typeface="Georgia"/>
              </a:rPr>
              <a:t>) -&gt; the result was the </a:t>
            </a:r>
            <a:r>
              <a:rPr lang="en-GB" sz="1100">
                <a:solidFill>
                  <a:srgbClr val="FF0000"/>
                </a:solidFill>
                <a:latin typeface="Georgia"/>
                <a:ea typeface="Georgia"/>
                <a:cs typeface="Georgia"/>
                <a:sym typeface="Georgia"/>
              </a:rPr>
              <a:t>‘diagnosis’ </a:t>
            </a:r>
            <a:r>
              <a:rPr lang="en-GB" sz="1100">
                <a:latin typeface="Georgia"/>
                <a:ea typeface="Georgia"/>
                <a:cs typeface="Georgia"/>
                <a:sym typeface="Georgia"/>
              </a:rPr>
              <a:t>column, which contained two unique values M (Malignant) and B (Benign)</a:t>
            </a:r>
            <a:endParaRPr sz="1100">
              <a:latin typeface="Georgia"/>
              <a:ea typeface="Georgia"/>
              <a:cs typeface="Georgia"/>
              <a:sym typeface="Georgia"/>
            </a:endParaRPr>
          </a:p>
          <a:p>
            <a:pPr marL="457200" lvl="0" indent="-298450" algn="just" rtl="0">
              <a:spcBef>
                <a:spcPts val="0"/>
              </a:spcBef>
              <a:spcAft>
                <a:spcPts val="0"/>
              </a:spcAft>
              <a:buSzPts val="1100"/>
              <a:buFont typeface="Georgia"/>
              <a:buChar char="●"/>
            </a:pPr>
            <a:r>
              <a:rPr lang="en-GB" sz="1100">
                <a:latin typeface="Georgia"/>
                <a:ea typeface="Georgia"/>
                <a:cs typeface="Georgia"/>
                <a:sym typeface="Georgia"/>
              </a:rPr>
              <a:t>We have applied </a:t>
            </a:r>
            <a:r>
              <a:rPr lang="en-GB" sz="1100" b="1">
                <a:latin typeface="Georgia"/>
                <a:ea typeface="Georgia"/>
                <a:cs typeface="Georgia"/>
                <a:sym typeface="Georgia"/>
              </a:rPr>
              <a:t>one hot encoding</a:t>
            </a:r>
            <a:r>
              <a:rPr lang="en-GB" sz="1100">
                <a:latin typeface="Georgia"/>
                <a:ea typeface="Georgia"/>
                <a:cs typeface="Georgia"/>
                <a:sym typeface="Georgia"/>
              </a:rPr>
              <a:t>, converting the categorical values into numerical ones (M=1; B=0)</a:t>
            </a:r>
            <a:endParaRPr sz="1100">
              <a:latin typeface="Georgia"/>
              <a:ea typeface="Georgia"/>
              <a:cs typeface="Georgia"/>
              <a:sym typeface="Georgia"/>
            </a:endParaRPr>
          </a:p>
          <a:p>
            <a:pPr marL="457200" lvl="0" indent="-298450" algn="just" rtl="0">
              <a:spcBef>
                <a:spcPts val="0"/>
              </a:spcBef>
              <a:spcAft>
                <a:spcPts val="0"/>
              </a:spcAft>
              <a:buSzPts val="1100"/>
              <a:buFont typeface="Georgia"/>
              <a:buChar char="●"/>
            </a:pPr>
            <a:r>
              <a:rPr lang="en-GB" sz="1100">
                <a:latin typeface="Georgia"/>
                <a:ea typeface="Georgia"/>
                <a:cs typeface="Georgia"/>
                <a:sym typeface="Georgia"/>
              </a:rPr>
              <a:t>After we redefined the dataset we counted the malignant and benign diagnosis values.</a:t>
            </a:r>
            <a:endParaRPr sz="1100">
              <a:latin typeface="Georgia"/>
              <a:ea typeface="Georgia"/>
              <a:cs typeface="Georgia"/>
              <a:sym typeface="Georgia"/>
            </a:endParaRPr>
          </a:p>
        </p:txBody>
      </p:sp>
      <p:pic>
        <p:nvPicPr>
          <p:cNvPr id="113" name="Google Shape;113;p20"/>
          <p:cNvPicPr preferRelativeResize="0"/>
          <p:nvPr/>
        </p:nvPicPr>
        <p:blipFill>
          <a:blip r:embed="rId3">
            <a:alphaModFix/>
          </a:blip>
          <a:stretch>
            <a:fillRect/>
          </a:stretch>
        </p:blipFill>
        <p:spPr>
          <a:xfrm>
            <a:off x="1046925" y="2305675"/>
            <a:ext cx="4318014" cy="2658449"/>
          </a:xfrm>
          <a:prstGeom prst="rect">
            <a:avLst/>
          </a:prstGeom>
          <a:noFill/>
          <a:ln>
            <a:noFill/>
          </a:ln>
        </p:spPr>
      </p:pic>
      <p:sp>
        <p:nvSpPr>
          <p:cNvPr id="114" name="Google Shape;114;p20"/>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Belinda</a:t>
            </a:r>
            <a:endParaRPr sz="1920">
              <a:latin typeface="Lobster"/>
              <a:ea typeface="Lobster"/>
              <a:cs typeface="Lobster"/>
              <a:sym typeface="Lobster"/>
            </a:endParaRPr>
          </a:p>
        </p:txBody>
      </p:sp>
      <p:pic>
        <p:nvPicPr>
          <p:cNvPr id="115" name="Google Shape;115;p20"/>
          <p:cNvPicPr preferRelativeResize="0"/>
          <p:nvPr/>
        </p:nvPicPr>
        <p:blipFill>
          <a:blip r:embed="rId4">
            <a:alphaModFix/>
          </a:blip>
          <a:stretch>
            <a:fillRect/>
          </a:stretch>
        </p:blipFill>
        <p:spPr>
          <a:xfrm>
            <a:off x="5517339" y="2332650"/>
            <a:ext cx="2768179" cy="2658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00" y="445025"/>
            <a:ext cx="831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Lobster"/>
                <a:ea typeface="Lobster"/>
                <a:cs typeface="Lobster"/>
                <a:sym typeface="Lobster"/>
              </a:rPr>
              <a:t>Data Pre-processing - </a:t>
            </a:r>
            <a:r>
              <a:rPr lang="en-GB" i="1">
                <a:latin typeface="Lobster"/>
                <a:ea typeface="Lobster"/>
                <a:cs typeface="Lobster"/>
                <a:sym typeface="Lobster"/>
              </a:rPr>
              <a:t>Correlation Matrix </a:t>
            </a:r>
            <a:endParaRPr i="1">
              <a:latin typeface="Lobster"/>
              <a:ea typeface="Lobster"/>
              <a:cs typeface="Lobster"/>
              <a:sym typeface="Lobster"/>
            </a:endParaRPr>
          </a:p>
        </p:txBody>
      </p:sp>
      <p:sp>
        <p:nvSpPr>
          <p:cNvPr id="121" name="Google Shape;121;p21"/>
          <p:cNvSpPr txBox="1">
            <a:spLocks noGrp="1"/>
          </p:cNvSpPr>
          <p:nvPr>
            <p:ph type="body" idx="1"/>
          </p:nvPr>
        </p:nvSpPr>
        <p:spPr>
          <a:xfrm>
            <a:off x="363400" y="1143150"/>
            <a:ext cx="8516700" cy="609300"/>
          </a:xfrm>
          <a:prstGeom prst="rect">
            <a:avLst/>
          </a:prstGeom>
        </p:spPr>
        <p:txBody>
          <a:bodyPr spcFirstLastPara="1" wrap="square" lIns="91425" tIns="91425" rIns="91425" bIns="91425" anchor="t" anchorCtr="0">
            <a:normAutofit fontScale="85000" lnSpcReduction="20000"/>
          </a:bodyPr>
          <a:lstStyle/>
          <a:p>
            <a:pPr marL="457200" lvl="0" indent="-287972" algn="l" rtl="0">
              <a:spcBef>
                <a:spcPts val="0"/>
              </a:spcBef>
              <a:spcAft>
                <a:spcPts val="0"/>
              </a:spcAft>
              <a:buSzPct val="100000"/>
              <a:buFont typeface="Georgia"/>
              <a:buChar char="●"/>
            </a:pPr>
            <a:r>
              <a:rPr lang="en-GB" sz="1100">
                <a:latin typeface="Georgia"/>
                <a:ea typeface="Georgia"/>
                <a:cs typeface="Georgia"/>
                <a:sym typeface="Georgia"/>
              </a:rPr>
              <a:t>To summarize data, we have created  a table showing correlation coefficients between independent variables with the dependent variable which is a malignant diagnosis (diagnosis_M).</a:t>
            </a:r>
            <a:endParaRPr sz="1100">
              <a:latin typeface="Georgia"/>
              <a:ea typeface="Georgia"/>
              <a:cs typeface="Georgia"/>
              <a:sym typeface="Georgia"/>
            </a:endParaRPr>
          </a:p>
          <a:p>
            <a:pPr marL="457200" lvl="0" indent="-287972" algn="l" rtl="0">
              <a:spcBef>
                <a:spcPts val="0"/>
              </a:spcBef>
              <a:spcAft>
                <a:spcPts val="0"/>
              </a:spcAft>
              <a:buSzPct val="100000"/>
              <a:buFont typeface="Georgia"/>
              <a:buChar char="●"/>
            </a:pPr>
            <a:r>
              <a:rPr lang="en-GB" sz="1100">
                <a:latin typeface="Georgia"/>
                <a:ea typeface="Georgia"/>
                <a:cs typeface="Georgia"/>
                <a:sym typeface="Georgia"/>
              </a:rPr>
              <a:t>Each cell in the bar chart below shows the correlation between two variables - </a:t>
            </a:r>
            <a:r>
              <a:rPr lang="en-GB" sz="1100" b="1">
                <a:latin typeface="Georgia"/>
                <a:ea typeface="Georgia"/>
                <a:cs typeface="Georgia"/>
                <a:sym typeface="Georgia"/>
              </a:rPr>
              <a:t>the correlation matrix:</a:t>
            </a:r>
            <a:endParaRPr sz="1100" b="1">
              <a:latin typeface="Georgia"/>
              <a:ea typeface="Georgia"/>
              <a:cs typeface="Georgia"/>
              <a:sym typeface="Georgia"/>
            </a:endParaRPr>
          </a:p>
        </p:txBody>
      </p:sp>
      <p:pic>
        <p:nvPicPr>
          <p:cNvPr id="122" name="Google Shape;122;p21"/>
          <p:cNvPicPr preferRelativeResize="0"/>
          <p:nvPr/>
        </p:nvPicPr>
        <p:blipFill>
          <a:blip r:embed="rId3">
            <a:alphaModFix/>
          </a:blip>
          <a:stretch>
            <a:fillRect/>
          </a:stretch>
        </p:blipFill>
        <p:spPr>
          <a:xfrm>
            <a:off x="1711800" y="1841275"/>
            <a:ext cx="5516412" cy="3122850"/>
          </a:xfrm>
          <a:prstGeom prst="rect">
            <a:avLst/>
          </a:prstGeom>
          <a:noFill/>
          <a:ln>
            <a:noFill/>
          </a:ln>
        </p:spPr>
      </p:pic>
      <p:sp>
        <p:nvSpPr>
          <p:cNvPr id="123" name="Google Shape;123;p21"/>
          <p:cNvSpPr txBox="1">
            <a:spLocks noGrp="1"/>
          </p:cNvSpPr>
          <p:nvPr>
            <p:ph type="title"/>
          </p:nvPr>
        </p:nvSpPr>
        <p:spPr>
          <a:xfrm>
            <a:off x="0" y="4682725"/>
            <a:ext cx="889500" cy="460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SzPct val="51562"/>
              <a:buNone/>
            </a:pPr>
            <a:r>
              <a:rPr lang="en-GB" sz="1920">
                <a:latin typeface="Lobster"/>
                <a:ea typeface="Lobster"/>
                <a:cs typeface="Lobster"/>
                <a:sym typeface="Lobster"/>
              </a:rPr>
              <a:t>Belinda</a:t>
            </a:r>
            <a:endParaRPr sz="1920">
              <a:latin typeface="Lobster"/>
              <a:ea typeface="Lobster"/>
              <a:cs typeface="Lobster"/>
              <a:sym typeface="Lobste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1856</Words>
  <Application>Microsoft Office PowerPoint</Application>
  <PresentationFormat>On-screen Show (16:9)</PresentationFormat>
  <Paragraphs>162</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Georgia</vt:lpstr>
      <vt:lpstr>Lobster</vt:lpstr>
      <vt:lpstr>Arial</vt:lpstr>
      <vt:lpstr>Simple Light</vt:lpstr>
      <vt:lpstr>Detecting Breast  Cancer</vt:lpstr>
      <vt:lpstr>Project Outline</vt:lpstr>
      <vt:lpstr> Project proposal</vt:lpstr>
      <vt:lpstr>Objectives </vt:lpstr>
      <vt:lpstr>Data Preparation</vt:lpstr>
      <vt:lpstr>Data Preparation</vt:lpstr>
      <vt:lpstr>Data Pre-processing - Data exploration</vt:lpstr>
      <vt:lpstr>Data Pre-processing  - Data visualization</vt:lpstr>
      <vt:lpstr>Data Pre-processing - Correlation Matrix </vt:lpstr>
      <vt:lpstr>Data Pre-processing  Heatmap</vt:lpstr>
      <vt:lpstr>Data Pre-processing - Splitting the dataset train and test set</vt:lpstr>
      <vt:lpstr>Data Pre-processing - Feature scaling</vt:lpstr>
      <vt:lpstr>Building the Model</vt:lpstr>
      <vt:lpstr>Logistic Regression</vt:lpstr>
      <vt:lpstr>Random Forest</vt:lpstr>
      <vt:lpstr>AdaBoost</vt:lpstr>
      <vt:lpstr>Comparing the models</vt:lpstr>
      <vt:lpstr>Randomized Search  on Hyper Parameters </vt:lpstr>
      <vt:lpstr>Final Model  Logistic Regression </vt:lpstr>
      <vt:lpstr>Conclusions  Live Test : Predicting a single random observation </vt:lpstr>
      <vt:lpstr>Thank you for your attention!  Q &amp; 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Breast  Cancer</dc:title>
  <cp:lastModifiedBy>Elena Dragomir</cp:lastModifiedBy>
  <cp:revision>1</cp:revision>
  <dcterms:modified xsi:type="dcterms:W3CDTF">2021-12-11T22:02:30Z</dcterms:modified>
</cp:coreProperties>
</file>